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9" r:id="rId2"/>
    <p:sldId id="260" r:id="rId3"/>
    <p:sldId id="266" r:id="rId4"/>
    <p:sldId id="262" r:id="rId5"/>
    <p:sldId id="264" r:id="rId6"/>
    <p:sldId id="263" r:id="rId7"/>
    <p:sldId id="265" r:id="rId8"/>
    <p:sldId id="267" r:id="rId9"/>
    <p:sldId id="268" r:id="rId10"/>
    <p:sldId id="269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98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300" r:id="rId29"/>
    <p:sldId id="302" r:id="rId30"/>
    <p:sldId id="289" r:id="rId31"/>
    <p:sldId id="295" r:id="rId32"/>
    <p:sldId id="296" r:id="rId33"/>
    <p:sldId id="299" r:id="rId34"/>
    <p:sldId id="291" r:id="rId35"/>
    <p:sldId id="292" r:id="rId36"/>
    <p:sldId id="301" r:id="rId37"/>
    <p:sldId id="293" r:id="rId38"/>
    <p:sldId id="276" r:id="rId39"/>
    <p:sldId id="27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E01"/>
    <a:srgbClr val="003399"/>
    <a:srgbClr val="D60000"/>
    <a:srgbClr val="FFF9CA"/>
    <a:srgbClr val="FFC000"/>
    <a:srgbClr val="9E2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10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4CF9F-0921-4D5C-A169-091CECC680D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57E8EB2-7822-4950-B4F4-AA5D5229DBD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 smtClean="0"/>
            <a:t>Invest in </a:t>
          </a:r>
          <a:r>
            <a:rPr lang="en-US" sz="2000" u="sng" dirty="0" smtClean="0"/>
            <a:t>Alternative Investment Funds</a:t>
          </a:r>
          <a:r>
            <a:rPr lang="en-US" sz="2000" dirty="0" smtClean="0"/>
            <a:t> (AIFs) registered in GIFT City from Singapore.</a:t>
          </a:r>
          <a:endParaRPr lang="en-US" sz="2000" dirty="0"/>
        </a:p>
      </dgm:t>
    </dgm:pt>
    <dgm:pt modelId="{031BB31D-97AD-47D5-AD1A-1C0481EB0230}" type="parTrans" cxnId="{2145DD4E-AA0B-429D-BCFB-4498816F0E84}">
      <dgm:prSet/>
      <dgm:spPr/>
      <dgm:t>
        <a:bodyPr/>
        <a:lstStyle/>
        <a:p>
          <a:endParaRPr lang="en-US"/>
        </a:p>
      </dgm:t>
    </dgm:pt>
    <dgm:pt modelId="{CD9E4BAD-03DC-4790-BAA3-88F659E0EC04}" type="sibTrans" cxnId="{2145DD4E-AA0B-429D-BCFB-4498816F0E84}">
      <dgm:prSet/>
      <dgm:spPr/>
      <dgm:t>
        <a:bodyPr/>
        <a:lstStyle/>
        <a:p>
          <a:endParaRPr lang="en-US"/>
        </a:p>
      </dgm:t>
    </dgm:pt>
    <dgm:pt modelId="{2DF28C1C-80F6-46F5-B690-E0161484C78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 smtClean="0"/>
            <a:t>The </a:t>
          </a:r>
          <a:r>
            <a:rPr lang="en-US" sz="2000" dirty="0" smtClean="0"/>
            <a:t>AIFs </a:t>
          </a:r>
          <a:r>
            <a:rPr lang="en-US" sz="2000" dirty="0" smtClean="0"/>
            <a:t>will invest in </a:t>
          </a:r>
          <a:r>
            <a:rPr lang="en-US" sz="2000" u="sng" dirty="0" smtClean="0"/>
            <a:t>Indian </a:t>
          </a:r>
          <a:r>
            <a:rPr lang="en-US" sz="2000" u="sng" dirty="0" smtClean="0"/>
            <a:t>Mutual </a:t>
          </a:r>
          <a:r>
            <a:rPr lang="en-US" sz="2000" u="sng" dirty="0" smtClean="0"/>
            <a:t>Funds</a:t>
          </a:r>
          <a:r>
            <a:rPr lang="en-US" sz="2000" dirty="0" smtClean="0"/>
            <a:t> which invest into the </a:t>
          </a:r>
          <a:r>
            <a:rPr lang="en-US" sz="2000" u="sng" dirty="0" smtClean="0"/>
            <a:t>equity </a:t>
          </a:r>
          <a:r>
            <a:rPr lang="en-US" sz="2000" u="sng" dirty="0" smtClean="0"/>
            <a:t>shares.</a:t>
          </a:r>
          <a:r>
            <a:rPr lang="en-US" sz="2000" dirty="0" smtClean="0"/>
            <a:t> </a:t>
          </a:r>
          <a:endParaRPr lang="en-US" sz="2000" dirty="0"/>
        </a:p>
      </dgm:t>
    </dgm:pt>
    <dgm:pt modelId="{26431992-26B4-4337-A33C-CC70E7FB65DF}" type="parTrans" cxnId="{6F90912D-A673-4175-A82C-8C7F8DD6C600}">
      <dgm:prSet/>
      <dgm:spPr/>
      <dgm:t>
        <a:bodyPr/>
        <a:lstStyle/>
        <a:p>
          <a:endParaRPr lang="en-US"/>
        </a:p>
      </dgm:t>
    </dgm:pt>
    <dgm:pt modelId="{71120686-2EFC-4328-AB9C-2E3C7EECC2DF}" type="sibTrans" cxnId="{6F90912D-A673-4175-A82C-8C7F8DD6C600}">
      <dgm:prSet/>
      <dgm:spPr/>
      <dgm:t>
        <a:bodyPr/>
        <a:lstStyle/>
        <a:p>
          <a:endParaRPr lang="en-US"/>
        </a:p>
      </dgm:t>
    </dgm:pt>
    <dgm:pt modelId="{5677239C-F155-4B84-80AD-C4A52A92E2D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 smtClean="0"/>
            <a:t>The funds with the gains can be </a:t>
          </a:r>
          <a:r>
            <a:rPr lang="en-US" sz="2000" u="sng" dirty="0" smtClean="0"/>
            <a:t>repatriated back to Singapore</a:t>
          </a:r>
          <a:r>
            <a:rPr lang="en-US" sz="2000" dirty="0" smtClean="0"/>
            <a:t> </a:t>
          </a:r>
          <a:r>
            <a:rPr lang="en-US" sz="2000" dirty="0" smtClean="0"/>
            <a:t>seamlessly</a:t>
          </a:r>
          <a:r>
            <a:rPr lang="en-US" sz="2000" dirty="0" smtClean="0"/>
            <a:t>.</a:t>
          </a:r>
          <a:endParaRPr lang="en-US" sz="2000" dirty="0"/>
        </a:p>
      </dgm:t>
    </dgm:pt>
    <dgm:pt modelId="{96AC4534-E292-4128-A4E3-A665FE39C837}" type="parTrans" cxnId="{702151AB-01A3-44A3-B5E4-7BFFCE310DD3}">
      <dgm:prSet/>
      <dgm:spPr/>
      <dgm:t>
        <a:bodyPr/>
        <a:lstStyle/>
        <a:p>
          <a:endParaRPr lang="en-US"/>
        </a:p>
      </dgm:t>
    </dgm:pt>
    <dgm:pt modelId="{F8E3CB6B-4886-4254-9217-734F98700C2B}" type="sibTrans" cxnId="{702151AB-01A3-44A3-B5E4-7BFFCE310DD3}">
      <dgm:prSet/>
      <dgm:spPr/>
      <dgm:t>
        <a:bodyPr/>
        <a:lstStyle/>
        <a:p>
          <a:endParaRPr lang="en-US"/>
        </a:p>
      </dgm:t>
    </dgm:pt>
    <dgm:pt modelId="{DB7DCC4D-8FD2-4267-A055-9C9CEF3C740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 smtClean="0"/>
            <a:t>The </a:t>
          </a:r>
          <a:r>
            <a:rPr lang="en-US" sz="2000" u="sng" dirty="0" smtClean="0"/>
            <a:t>gains on sale of the units</a:t>
          </a:r>
          <a:r>
            <a:rPr lang="en-US" sz="2000" dirty="0" smtClean="0"/>
            <a:t> of the AIF will be </a:t>
          </a:r>
          <a:r>
            <a:rPr lang="en-US" sz="2000" u="sng" dirty="0" smtClean="0"/>
            <a:t>tax free</a:t>
          </a:r>
          <a:r>
            <a:rPr lang="en-US" sz="2000" dirty="0" smtClean="0"/>
            <a:t> to the investor</a:t>
          </a:r>
          <a:endParaRPr lang="en-US" sz="2000" dirty="0"/>
        </a:p>
      </dgm:t>
    </dgm:pt>
    <dgm:pt modelId="{5C5BE54E-8E70-44DE-BA4D-544774DAEF14}" type="parTrans" cxnId="{DCFFD2CD-49F7-451A-859B-256246651029}">
      <dgm:prSet/>
      <dgm:spPr/>
      <dgm:t>
        <a:bodyPr/>
        <a:lstStyle/>
        <a:p>
          <a:endParaRPr lang="en-US"/>
        </a:p>
      </dgm:t>
    </dgm:pt>
    <dgm:pt modelId="{B532796A-9D20-4E41-84AF-FFD7BAD128CB}" type="sibTrans" cxnId="{DCFFD2CD-49F7-451A-859B-256246651029}">
      <dgm:prSet/>
      <dgm:spPr/>
      <dgm:t>
        <a:bodyPr/>
        <a:lstStyle/>
        <a:p>
          <a:endParaRPr lang="en-US"/>
        </a:p>
      </dgm:t>
    </dgm:pt>
    <dgm:pt modelId="{A6C8CDA3-AFCE-4D0E-9912-B333B2C5CC59}" type="pres">
      <dgm:prSet presAssocID="{DC04CF9F-0921-4D5C-A169-091CECC680D1}" presName="CompostProcess" presStyleCnt="0">
        <dgm:presLayoutVars>
          <dgm:dir/>
          <dgm:resizeHandles val="exact"/>
        </dgm:presLayoutVars>
      </dgm:prSet>
      <dgm:spPr/>
    </dgm:pt>
    <dgm:pt modelId="{83603DA0-962B-4116-910E-8957F929E4C6}" type="pres">
      <dgm:prSet presAssocID="{DC04CF9F-0921-4D5C-A169-091CECC680D1}" presName="arrow" presStyleLbl="bgShp" presStyleIdx="0" presStyleCnt="1" custLinFactNeighborX="-644" custLinFactNeighborY="537"/>
      <dgm:spPr>
        <a:ln>
          <a:solidFill>
            <a:srgbClr val="EC6E01"/>
          </a:solidFill>
        </a:ln>
      </dgm:spPr>
    </dgm:pt>
    <dgm:pt modelId="{8CE10E85-48C9-4879-866B-472BCD91C15F}" type="pres">
      <dgm:prSet presAssocID="{DC04CF9F-0921-4D5C-A169-091CECC680D1}" presName="linearProcess" presStyleCnt="0"/>
      <dgm:spPr/>
    </dgm:pt>
    <dgm:pt modelId="{402CE1DC-E953-4ADC-B09A-9074D35EE437}" type="pres">
      <dgm:prSet presAssocID="{057E8EB2-7822-4950-B4F4-AA5D5229DBDC}" presName="textNode" presStyleLbl="node1" presStyleIdx="0" presStyleCnt="4" custScaleX="138412" custScaleY="120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76876-5342-4FB9-B197-3DDF1235005A}" type="pres">
      <dgm:prSet presAssocID="{CD9E4BAD-03DC-4790-BAA3-88F659E0EC04}" presName="sibTrans" presStyleCnt="0"/>
      <dgm:spPr/>
    </dgm:pt>
    <dgm:pt modelId="{E60F0563-3EB0-4ADB-A15F-70ACE63B7CAC}" type="pres">
      <dgm:prSet presAssocID="{2DF28C1C-80F6-46F5-B690-E0161484C78D}" presName="textNode" presStyleLbl="node1" presStyleIdx="1" presStyleCnt="4" custScaleX="140482" custScaleY="119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19397-7007-4FB4-BE0C-DCFDBCAA1671}" type="pres">
      <dgm:prSet presAssocID="{71120686-2EFC-4328-AB9C-2E3C7EECC2DF}" presName="sibTrans" presStyleCnt="0"/>
      <dgm:spPr/>
    </dgm:pt>
    <dgm:pt modelId="{617F6BE2-BCCC-4D8B-BBE2-37B2FB7BB992}" type="pres">
      <dgm:prSet presAssocID="{DB7DCC4D-8FD2-4267-A055-9C9CEF3C740F}" presName="textNode" presStyleLbl="node1" presStyleIdx="2" presStyleCnt="4" custScaleX="142249" custScaleY="120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5664D-E46B-495A-9D77-F7FAE1FCCDB6}" type="pres">
      <dgm:prSet presAssocID="{B532796A-9D20-4E41-84AF-FFD7BAD128CB}" presName="sibTrans" presStyleCnt="0"/>
      <dgm:spPr/>
    </dgm:pt>
    <dgm:pt modelId="{A20CDF9E-C1AA-4AFF-A51F-9417134CA82A}" type="pres">
      <dgm:prSet presAssocID="{5677239C-F155-4B84-80AD-C4A52A92E2DB}" presName="textNode" presStyleLbl="node1" presStyleIdx="3" presStyleCnt="4" custScaleX="152591" custScaleY="122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0912D-A673-4175-A82C-8C7F8DD6C600}" srcId="{DC04CF9F-0921-4D5C-A169-091CECC680D1}" destId="{2DF28C1C-80F6-46F5-B690-E0161484C78D}" srcOrd="1" destOrd="0" parTransId="{26431992-26B4-4337-A33C-CC70E7FB65DF}" sibTransId="{71120686-2EFC-4328-AB9C-2E3C7EECC2DF}"/>
    <dgm:cxn modelId="{82008516-D572-4F78-97EE-7DA33F8B7FE2}" type="presOf" srcId="{DB7DCC4D-8FD2-4267-A055-9C9CEF3C740F}" destId="{617F6BE2-BCCC-4D8B-BBE2-37B2FB7BB992}" srcOrd="0" destOrd="0" presId="urn:microsoft.com/office/officeart/2005/8/layout/hProcess9"/>
    <dgm:cxn modelId="{C497C581-BC66-49F0-B1AB-CD6983A588E5}" type="presOf" srcId="{057E8EB2-7822-4950-B4F4-AA5D5229DBDC}" destId="{402CE1DC-E953-4ADC-B09A-9074D35EE437}" srcOrd="0" destOrd="0" presId="urn:microsoft.com/office/officeart/2005/8/layout/hProcess9"/>
    <dgm:cxn modelId="{702151AB-01A3-44A3-B5E4-7BFFCE310DD3}" srcId="{DC04CF9F-0921-4D5C-A169-091CECC680D1}" destId="{5677239C-F155-4B84-80AD-C4A52A92E2DB}" srcOrd="3" destOrd="0" parTransId="{96AC4534-E292-4128-A4E3-A665FE39C837}" sibTransId="{F8E3CB6B-4886-4254-9217-734F98700C2B}"/>
    <dgm:cxn modelId="{54E953B9-AC79-46C0-9E24-34CE23F52EC7}" type="presOf" srcId="{2DF28C1C-80F6-46F5-B690-E0161484C78D}" destId="{E60F0563-3EB0-4ADB-A15F-70ACE63B7CAC}" srcOrd="0" destOrd="0" presId="urn:microsoft.com/office/officeart/2005/8/layout/hProcess9"/>
    <dgm:cxn modelId="{D6FCA3C4-B71B-48F2-B33C-8EF440BE4991}" type="presOf" srcId="{5677239C-F155-4B84-80AD-C4A52A92E2DB}" destId="{A20CDF9E-C1AA-4AFF-A51F-9417134CA82A}" srcOrd="0" destOrd="0" presId="urn:microsoft.com/office/officeart/2005/8/layout/hProcess9"/>
    <dgm:cxn modelId="{DCFFD2CD-49F7-451A-859B-256246651029}" srcId="{DC04CF9F-0921-4D5C-A169-091CECC680D1}" destId="{DB7DCC4D-8FD2-4267-A055-9C9CEF3C740F}" srcOrd="2" destOrd="0" parTransId="{5C5BE54E-8E70-44DE-BA4D-544774DAEF14}" sibTransId="{B532796A-9D20-4E41-84AF-FFD7BAD128CB}"/>
    <dgm:cxn modelId="{E5533E6E-81EE-4D7B-8E8E-909EEC4972EE}" type="presOf" srcId="{DC04CF9F-0921-4D5C-A169-091CECC680D1}" destId="{A6C8CDA3-AFCE-4D0E-9912-B333B2C5CC59}" srcOrd="0" destOrd="0" presId="urn:microsoft.com/office/officeart/2005/8/layout/hProcess9"/>
    <dgm:cxn modelId="{2145DD4E-AA0B-429D-BCFB-4498816F0E84}" srcId="{DC04CF9F-0921-4D5C-A169-091CECC680D1}" destId="{057E8EB2-7822-4950-B4F4-AA5D5229DBDC}" srcOrd="0" destOrd="0" parTransId="{031BB31D-97AD-47D5-AD1A-1C0481EB0230}" sibTransId="{CD9E4BAD-03DC-4790-BAA3-88F659E0EC04}"/>
    <dgm:cxn modelId="{5BBC167E-B2E2-4BFA-A54D-AC24CC2A2C36}" type="presParOf" srcId="{A6C8CDA3-AFCE-4D0E-9912-B333B2C5CC59}" destId="{83603DA0-962B-4116-910E-8957F929E4C6}" srcOrd="0" destOrd="0" presId="urn:microsoft.com/office/officeart/2005/8/layout/hProcess9"/>
    <dgm:cxn modelId="{FA6F5AA5-A79E-4784-A9C4-96E9658532AE}" type="presParOf" srcId="{A6C8CDA3-AFCE-4D0E-9912-B333B2C5CC59}" destId="{8CE10E85-48C9-4879-866B-472BCD91C15F}" srcOrd="1" destOrd="0" presId="urn:microsoft.com/office/officeart/2005/8/layout/hProcess9"/>
    <dgm:cxn modelId="{4BD68229-4032-4B2F-B5AB-54AEE28D7AF2}" type="presParOf" srcId="{8CE10E85-48C9-4879-866B-472BCD91C15F}" destId="{402CE1DC-E953-4ADC-B09A-9074D35EE437}" srcOrd="0" destOrd="0" presId="urn:microsoft.com/office/officeart/2005/8/layout/hProcess9"/>
    <dgm:cxn modelId="{2FB6B943-9204-4758-B552-03A556114F57}" type="presParOf" srcId="{8CE10E85-48C9-4879-866B-472BCD91C15F}" destId="{44876876-5342-4FB9-B197-3DDF1235005A}" srcOrd="1" destOrd="0" presId="urn:microsoft.com/office/officeart/2005/8/layout/hProcess9"/>
    <dgm:cxn modelId="{F69F27A1-9A96-477E-8A8F-C71D7F3D709A}" type="presParOf" srcId="{8CE10E85-48C9-4879-866B-472BCD91C15F}" destId="{E60F0563-3EB0-4ADB-A15F-70ACE63B7CAC}" srcOrd="2" destOrd="0" presId="urn:microsoft.com/office/officeart/2005/8/layout/hProcess9"/>
    <dgm:cxn modelId="{AFE718A8-B441-4310-8746-A11D43BA6DC0}" type="presParOf" srcId="{8CE10E85-48C9-4879-866B-472BCD91C15F}" destId="{47619397-7007-4FB4-BE0C-DCFDBCAA1671}" srcOrd="3" destOrd="0" presId="urn:microsoft.com/office/officeart/2005/8/layout/hProcess9"/>
    <dgm:cxn modelId="{F6FD4B72-F8BC-4689-8AFE-B0771366AD39}" type="presParOf" srcId="{8CE10E85-48C9-4879-866B-472BCD91C15F}" destId="{617F6BE2-BCCC-4D8B-BBE2-37B2FB7BB992}" srcOrd="4" destOrd="0" presId="urn:microsoft.com/office/officeart/2005/8/layout/hProcess9"/>
    <dgm:cxn modelId="{420AE640-C704-4ACB-B6FE-D9C667C50359}" type="presParOf" srcId="{8CE10E85-48C9-4879-866B-472BCD91C15F}" destId="{FB55664D-E46B-495A-9D77-F7FAE1FCCDB6}" srcOrd="5" destOrd="0" presId="urn:microsoft.com/office/officeart/2005/8/layout/hProcess9"/>
    <dgm:cxn modelId="{6B79BC15-354B-4016-A33D-A3EDC1303DCA}" type="presParOf" srcId="{8CE10E85-48C9-4879-866B-472BCD91C15F}" destId="{A20CDF9E-C1AA-4AFF-A51F-9417134CA82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EEA2F-58C4-42F6-AF60-C6D3CDAA858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3C25D-F5AC-461C-B83D-7590A016363D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1800" b="1" u="none" dirty="0" smtClean="0">
              <a:solidFill>
                <a:schemeClr val="lt1"/>
              </a:solidFill>
              <a:ea typeface="Calibri"/>
              <a:cs typeface="Calibri"/>
              <a:sym typeface="Calibri"/>
            </a:rPr>
            <a:t>65+ year legacy – One stop solution for all financial needs of an NRI in India.</a:t>
          </a:r>
          <a:endParaRPr lang="en-US" sz="1800" u="none" dirty="0"/>
        </a:p>
      </dgm:t>
    </dgm:pt>
    <dgm:pt modelId="{E537C9BE-FB70-451C-82CE-47AB8DFF84B3}" type="parTrans" cxnId="{D48943B4-173B-41F2-AEF0-8B1325C4BA38}">
      <dgm:prSet/>
      <dgm:spPr/>
      <dgm:t>
        <a:bodyPr/>
        <a:lstStyle/>
        <a:p>
          <a:endParaRPr lang="en-US" sz="1200"/>
        </a:p>
      </dgm:t>
    </dgm:pt>
    <dgm:pt modelId="{D67B5D7B-9160-4909-8D09-0CD86763B0AC}" type="sibTrans" cxnId="{D48943B4-173B-41F2-AEF0-8B1325C4BA38}">
      <dgm:prSet/>
      <dgm:spPr/>
      <dgm:t>
        <a:bodyPr/>
        <a:lstStyle/>
        <a:p>
          <a:endParaRPr lang="en-US" sz="1200"/>
        </a:p>
      </dgm:t>
    </dgm:pt>
    <dgm:pt modelId="{DCFB1C97-DDF6-4D5A-9ECB-4C174C6CC6AD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1800" b="1" dirty="0" smtClean="0">
              <a:solidFill>
                <a:schemeClr val="lt1"/>
              </a:solidFill>
              <a:ea typeface="Calibri"/>
              <a:cs typeface="Calibri"/>
              <a:sym typeface="Calibri"/>
            </a:rPr>
            <a:t>Active office presence at Mumbai, Ahmedabad &amp; Rajkot locations.</a:t>
          </a:r>
          <a:endParaRPr lang="en-US" sz="1800" dirty="0"/>
        </a:p>
      </dgm:t>
    </dgm:pt>
    <dgm:pt modelId="{5CE13F99-5E48-40BC-B07C-F612C1881DCC}" type="parTrans" cxnId="{C68D2A4B-7117-46FB-B3B5-04EA4F6A93F9}">
      <dgm:prSet/>
      <dgm:spPr/>
      <dgm:t>
        <a:bodyPr/>
        <a:lstStyle/>
        <a:p>
          <a:endParaRPr lang="en-US" sz="1200"/>
        </a:p>
      </dgm:t>
    </dgm:pt>
    <dgm:pt modelId="{1CCE90C7-BCD8-480F-8FD8-C6B7CF2EC4F1}" type="sibTrans" cxnId="{C68D2A4B-7117-46FB-B3B5-04EA4F6A93F9}">
      <dgm:prSet/>
      <dgm:spPr/>
      <dgm:t>
        <a:bodyPr/>
        <a:lstStyle/>
        <a:p>
          <a:endParaRPr lang="en-US" sz="1200"/>
        </a:p>
      </dgm:t>
    </dgm:pt>
    <dgm:pt modelId="{FD328576-EB5B-4544-9645-7966DE0D8E15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1800" b="1" dirty="0" smtClean="0"/>
            <a:t>NRI Services representatives across the globe with a team strength of 60+ in India.</a:t>
          </a:r>
          <a:endParaRPr lang="en-US" sz="1800" b="1" dirty="0"/>
        </a:p>
      </dgm:t>
    </dgm:pt>
    <dgm:pt modelId="{36D04679-A1BE-4560-B6CC-EDCB40484B20}" type="parTrans" cxnId="{9D7EE771-CD02-492B-AE95-180240F180E1}">
      <dgm:prSet/>
      <dgm:spPr/>
      <dgm:t>
        <a:bodyPr/>
        <a:lstStyle/>
        <a:p>
          <a:endParaRPr lang="en-US" sz="1200"/>
        </a:p>
      </dgm:t>
    </dgm:pt>
    <dgm:pt modelId="{58903D7F-ADC8-4DED-9187-5EDE44EC6887}" type="sibTrans" cxnId="{9D7EE771-CD02-492B-AE95-180240F180E1}">
      <dgm:prSet/>
      <dgm:spPr/>
      <dgm:t>
        <a:bodyPr/>
        <a:lstStyle/>
        <a:p>
          <a:endParaRPr lang="en-US" sz="1200"/>
        </a:p>
      </dgm:t>
    </dgm:pt>
    <dgm:pt modelId="{A1CD4FF3-FEE8-4C70-8ED5-BE7BE2319A28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1800" b="1" u="none" dirty="0" smtClean="0">
              <a:solidFill>
                <a:schemeClr val="lt1"/>
              </a:solidFill>
              <a:ea typeface="Calibri"/>
              <a:cs typeface="Calibri"/>
              <a:sym typeface="Calibri"/>
            </a:rPr>
            <a:t>Serving 3500+ families from India and across the globe from  20+ countries.</a:t>
          </a:r>
          <a:endParaRPr lang="en-US" sz="1800" u="none" dirty="0"/>
        </a:p>
      </dgm:t>
    </dgm:pt>
    <dgm:pt modelId="{8C51E3A4-5712-498A-87F0-4A3FB69B83BD}" type="sibTrans" cxnId="{125F5287-4CD2-44F4-91DB-CA6721628F43}">
      <dgm:prSet/>
      <dgm:spPr/>
      <dgm:t>
        <a:bodyPr/>
        <a:lstStyle/>
        <a:p>
          <a:endParaRPr lang="en-US" sz="1200"/>
        </a:p>
      </dgm:t>
    </dgm:pt>
    <dgm:pt modelId="{533D951B-0213-4BA2-B7E0-6CFAAE764074}" type="parTrans" cxnId="{125F5287-4CD2-44F4-91DB-CA6721628F43}">
      <dgm:prSet/>
      <dgm:spPr/>
      <dgm:t>
        <a:bodyPr/>
        <a:lstStyle/>
        <a:p>
          <a:endParaRPr lang="en-US" sz="1200"/>
        </a:p>
      </dgm:t>
    </dgm:pt>
    <dgm:pt modelId="{4425D591-DF81-449F-9D7F-2150295FA442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1800" b="1" dirty="0" smtClean="0">
              <a:solidFill>
                <a:schemeClr val="lt1"/>
              </a:solidFill>
              <a:ea typeface="Calibri"/>
              <a:cs typeface="Calibri"/>
              <a:sym typeface="Calibri"/>
            </a:rPr>
            <a:t>Dedicated NRI team of client relationship managers for all financial services requirements. </a:t>
          </a:r>
          <a:endParaRPr lang="en-US" sz="1800" dirty="0"/>
        </a:p>
      </dgm:t>
    </dgm:pt>
    <dgm:pt modelId="{5C9DA2C2-C49F-499F-ADFE-844D0DE9AC57}" type="sibTrans" cxnId="{E24C0DDB-3B38-4F02-BA43-D70B44F94E85}">
      <dgm:prSet/>
      <dgm:spPr/>
      <dgm:t>
        <a:bodyPr/>
        <a:lstStyle/>
        <a:p>
          <a:endParaRPr lang="en-US" sz="1200"/>
        </a:p>
      </dgm:t>
    </dgm:pt>
    <dgm:pt modelId="{D5638468-299F-45D0-B56F-FF57521C5F2A}" type="parTrans" cxnId="{E24C0DDB-3B38-4F02-BA43-D70B44F94E85}">
      <dgm:prSet/>
      <dgm:spPr/>
      <dgm:t>
        <a:bodyPr/>
        <a:lstStyle/>
        <a:p>
          <a:endParaRPr lang="en-US" sz="1200"/>
        </a:p>
      </dgm:t>
    </dgm:pt>
    <dgm:pt modelId="{0F1FDFD7-9228-450D-89F3-5885DDC6DBF5}">
      <dgm:prSet phldrT="[Text]" custT="1"/>
      <dgm:spPr>
        <a:solidFill>
          <a:srgbClr val="003399"/>
        </a:solidFill>
      </dgm:spPr>
      <dgm:t>
        <a:bodyPr/>
        <a:lstStyle/>
        <a:p>
          <a:r>
            <a:rPr lang="en-US" sz="1800" b="1" dirty="0" smtClean="0">
              <a:solidFill>
                <a:schemeClr val="lt1"/>
              </a:solidFill>
              <a:ea typeface="Calibri"/>
              <a:cs typeface="Calibri"/>
              <a:sym typeface="Calibri"/>
            </a:rPr>
            <a:t>Managing financial assets &gt; INR 700 Crores in Indian as well as Global financial markets. </a:t>
          </a:r>
          <a:endParaRPr lang="en-US" sz="1800" dirty="0"/>
        </a:p>
      </dgm:t>
    </dgm:pt>
    <dgm:pt modelId="{2C75F816-F0F3-4BA8-A51C-7E5F696C5377}" type="sibTrans" cxnId="{B731E2CE-6FF7-4075-BFBD-D46765B658A0}">
      <dgm:prSet/>
      <dgm:spPr/>
      <dgm:t>
        <a:bodyPr/>
        <a:lstStyle/>
        <a:p>
          <a:endParaRPr lang="en-US" sz="1200"/>
        </a:p>
      </dgm:t>
    </dgm:pt>
    <dgm:pt modelId="{EBD1A1F5-245B-44EB-89CE-2BF73940E734}" type="parTrans" cxnId="{B731E2CE-6FF7-4075-BFBD-D46765B658A0}">
      <dgm:prSet/>
      <dgm:spPr/>
      <dgm:t>
        <a:bodyPr/>
        <a:lstStyle/>
        <a:p>
          <a:endParaRPr lang="en-US" sz="1200"/>
        </a:p>
      </dgm:t>
    </dgm:pt>
    <dgm:pt modelId="{A1DF35EF-4AF2-4D83-A4B2-2863AAB8DBC0}">
      <dgm:prSet phldrT="[Text]" custT="1"/>
      <dgm:spPr/>
      <dgm:t>
        <a:bodyPr/>
        <a:lstStyle/>
        <a:p>
          <a:endParaRPr lang="en-US" sz="2800" dirty="0"/>
        </a:p>
      </dgm:t>
    </dgm:pt>
    <dgm:pt modelId="{980ED2BE-98E2-4BB1-8173-FEF36268750B}" type="sibTrans" cxnId="{1C7DCB28-CC59-467B-8124-80B974AC1084}">
      <dgm:prSet/>
      <dgm:spPr/>
      <dgm:t>
        <a:bodyPr/>
        <a:lstStyle/>
        <a:p>
          <a:endParaRPr lang="en-US" sz="1200"/>
        </a:p>
      </dgm:t>
    </dgm:pt>
    <dgm:pt modelId="{81378269-F437-404D-9952-39A057A55BCA}" type="parTrans" cxnId="{1C7DCB28-CC59-467B-8124-80B974AC1084}">
      <dgm:prSet/>
      <dgm:spPr/>
      <dgm:t>
        <a:bodyPr/>
        <a:lstStyle/>
        <a:p>
          <a:endParaRPr lang="en-US" sz="1200"/>
        </a:p>
      </dgm:t>
    </dgm:pt>
    <dgm:pt modelId="{164DAD81-8B59-4F60-9B72-FE55AD901F01}" type="pres">
      <dgm:prSet presAssocID="{BCEEEA2F-58C4-42F6-AF60-C6D3CDAA85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E5256B-16A7-484A-B9CA-BB003E970937}" type="pres">
      <dgm:prSet presAssocID="{A1DF35EF-4AF2-4D83-A4B2-2863AAB8DBC0}" presName="Parent" presStyleLbl="node0" presStyleIdx="0" presStyleCnt="1" custLinFactNeighborX="-2320" custLinFactNeighborY="-395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0522856-5223-4137-AE28-E4BBA2E83941}" type="pres">
      <dgm:prSet presAssocID="{2303C25D-F5AC-461C-B83D-7590A016363D}" presName="Accent1" presStyleCnt="0"/>
      <dgm:spPr/>
    </dgm:pt>
    <dgm:pt modelId="{A2AD51B7-2253-4C79-AF89-8F23F5F0CA07}" type="pres">
      <dgm:prSet presAssocID="{2303C25D-F5AC-461C-B83D-7590A016363D}" presName="Accent" presStyleLbl="bgShp" presStyleIdx="0" presStyleCnt="6"/>
      <dgm:spPr/>
    </dgm:pt>
    <dgm:pt modelId="{F323D88A-AEEF-4D54-852B-AAFB37E4A505}" type="pres">
      <dgm:prSet presAssocID="{2303C25D-F5AC-461C-B83D-7590A016363D}" presName="Child1" presStyleLbl="node1" presStyleIdx="0" presStyleCnt="6" custScaleX="1387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92CA2-2E4A-41B4-9A32-00ABCC4A8147}" type="pres">
      <dgm:prSet presAssocID="{4425D591-DF81-449F-9D7F-2150295FA442}" presName="Accent2" presStyleCnt="0"/>
      <dgm:spPr/>
    </dgm:pt>
    <dgm:pt modelId="{9F140DDE-E140-414F-8CFB-D1B140B5A660}" type="pres">
      <dgm:prSet presAssocID="{4425D591-DF81-449F-9D7F-2150295FA442}" presName="Accent" presStyleLbl="bgShp" presStyleIdx="1" presStyleCnt="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31D46DA9-74C9-4569-8751-F6EA95DFBFC1}" type="pres">
      <dgm:prSet presAssocID="{4425D591-DF81-449F-9D7F-2150295FA442}" presName="Child2" presStyleLbl="node1" presStyleIdx="1" presStyleCnt="6" custScaleX="148137" custScaleY="128178" custLinFactX="2816" custLinFactNeighborX="100000" custLinFactNeighborY="4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60E92-0FA0-4A41-B994-90BE67D4F5B4}" type="pres">
      <dgm:prSet presAssocID="{DCFB1C97-DDF6-4D5A-9ECB-4C174C6CC6AD}" presName="Accent3" presStyleCnt="0"/>
      <dgm:spPr/>
    </dgm:pt>
    <dgm:pt modelId="{CC01C204-09FB-4A4F-BDEE-4580668D4CC0}" type="pres">
      <dgm:prSet presAssocID="{DCFB1C97-DDF6-4D5A-9ECB-4C174C6CC6AD}" presName="Accent" presStyleLbl="bgShp" presStyleIdx="2" presStyleCnt="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2012F44-7112-40BF-8472-61B28D879025}" type="pres">
      <dgm:prSet presAssocID="{DCFB1C97-DDF6-4D5A-9ECB-4C174C6CC6AD}" presName="Child3" presStyleLbl="node1" presStyleIdx="2" presStyleCnt="6" custScaleX="116348" custScaleY="116132" custLinFactNeighborX="84300" custLinFactNeighborY="47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93702-86BD-4B66-805A-F78F1275C9A2}" type="pres">
      <dgm:prSet presAssocID="{0F1FDFD7-9228-450D-89F3-5885DDC6DBF5}" presName="Accent4" presStyleCnt="0"/>
      <dgm:spPr/>
    </dgm:pt>
    <dgm:pt modelId="{392C6998-424A-43BC-9429-4C86E0934247}" type="pres">
      <dgm:prSet presAssocID="{0F1FDFD7-9228-450D-89F3-5885DDC6DBF5}" presName="Accent" presStyleLbl="bgShp" presStyleIdx="3" presStyleCnt="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A149061-8974-471F-9FA3-3A5CE2053004}" type="pres">
      <dgm:prSet presAssocID="{0F1FDFD7-9228-450D-89F3-5885DDC6DBF5}" presName="Child4" presStyleLbl="node1" presStyleIdx="3" presStyleCnt="6" custScaleX="131693" custScaleY="117201" custLinFactNeighborX="-4210" custLinFactNeighborY="4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7CFD4-25A1-4504-B1B1-FD13A4220544}" type="pres">
      <dgm:prSet presAssocID="{A1CD4FF3-FEE8-4C70-8ED5-BE7BE2319A28}" presName="Accent5" presStyleCnt="0"/>
      <dgm:spPr/>
    </dgm:pt>
    <dgm:pt modelId="{B9EDCDCA-D6F0-41A3-8FB0-73DE2B018D60}" type="pres">
      <dgm:prSet presAssocID="{A1CD4FF3-FEE8-4C70-8ED5-BE7BE2319A28}" presName="Accent" presStyleLbl="bgShp" presStyleIdx="4" presStyleCnt="6"/>
      <dgm:spPr/>
    </dgm:pt>
    <dgm:pt modelId="{BA2A2EC4-693C-4A75-8BA8-5302A45B7CF3}" type="pres">
      <dgm:prSet presAssocID="{A1CD4FF3-FEE8-4C70-8ED5-BE7BE2319A28}" presName="Child5" presStyleLbl="node1" presStyleIdx="4" presStyleCnt="6" custScaleX="131566" custScaleY="98517" custLinFactNeighborX="-91940" custLinFactNeighborY="28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E76F0-E97C-41AC-B13B-79486148BD51}" type="pres">
      <dgm:prSet presAssocID="{FD328576-EB5B-4544-9645-7966DE0D8E15}" presName="Accent6" presStyleCnt="0"/>
      <dgm:spPr/>
    </dgm:pt>
    <dgm:pt modelId="{14413F01-A4BA-4BBF-8D63-7A47B067BB1C}" type="pres">
      <dgm:prSet presAssocID="{FD328576-EB5B-4544-9645-7966DE0D8E15}" presName="Accent" presStyleLbl="bgShp" presStyleIdx="5" presStyleCnt="6" custLinFactNeighborX="-1349" custLinFactNeighborY="-1775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5475C37-1EA7-4F6F-BFD4-D1C5BF8F462F}" type="pres">
      <dgm:prSet presAssocID="{FD328576-EB5B-4544-9645-7966DE0D8E15}" presName="Child6" presStyleLbl="node1" presStyleIdx="5" presStyleCnt="6" custScaleX="138855" custScaleY="115895" custLinFactX="-4958" custLinFactNeighborX="-100000" custLinFactNeighborY="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EDE4E8-4E22-4C59-882E-953CDB0C3C69}" type="presOf" srcId="{A1DF35EF-4AF2-4D83-A4B2-2863AAB8DBC0}" destId="{64E5256B-16A7-484A-B9CA-BB003E970937}" srcOrd="0" destOrd="0" presId="urn:microsoft.com/office/officeart/2011/layout/HexagonRadial"/>
    <dgm:cxn modelId="{C68D2A4B-7117-46FB-B3B5-04EA4F6A93F9}" srcId="{A1DF35EF-4AF2-4D83-A4B2-2863AAB8DBC0}" destId="{DCFB1C97-DDF6-4D5A-9ECB-4C174C6CC6AD}" srcOrd="2" destOrd="0" parTransId="{5CE13F99-5E48-40BC-B07C-F612C1881DCC}" sibTransId="{1CCE90C7-BCD8-480F-8FD8-C6B7CF2EC4F1}"/>
    <dgm:cxn modelId="{131D8D72-29D2-4560-B9CF-CAB01597A62B}" type="presOf" srcId="{4425D591-DF81-449F-9D7F-2150295FA442}" destId="{31D46DA9-74C9-4569-8751-F6EA95DFBFC1}" srcOrd="0" destOrd="0" presId="urn:microsoft.com/office/officeart/2011/layout/HexagonRadial"/>
    <dgm:cxn modelId="{73668999-2980-481C-8E89-146BF805F77B}" type="presOf" srcId="{DCFB1C97-DDF6-4D5A-9ECB-4C174C6CC6AD}" destId="{12012F44-7112-40BF-8472-61B28D879025}" srcOrd="0" destOrd="0" presId="urn:microsoft.com/office/officeart/2011/layout/HexagonRadial"/>
    <dgm:cxn modelId="{BB70A05C-8BFE-42E8-96CC-6B9EF6DF2AEA}" type="presOf" srcId="{0F1FDFD7-9228-450D-89F3-5885DDC6DBF5}" destId="{AA149061-8974-471F-9FA3-3A5CE2053004}" srcOrd="0" destOrd="0" presId="urn:microsoft.com/office/officeart/2011/layout/HexagonRadial"/>
    <dgm:cxn modelId="{204DEAD9-8B2E-4772-90E4-242980C5CC59}" type="presOf" srcId="{FD328576-EB5B-4544-9645-7966DE0D8E15}" destId="{25475C37-1EA7-4F6F-BFD4-D1C5BF8F462F}" srcOrd="0" destOrd="0" presId="urn:microsoft.com/office/officeart/2011/layout/HexagonRadial"/>
    <dgm:cxn modelId="{D48943B4-173B-41F2-AEF0-8B1325C4BA38}" srcId="{A1DF35EF-4AF2-4D83-A4B2-2863AAB8DBC0}" destId="{2303C25D-F5AC-461C-B83D-7590A016363D}" srcOrd="0" destOrd="0" parTransId="{E537C9BE-FB70-451C-82CE-47AB8DFF84B3}" sibTransId="{D67B5D7B-9160-4909-8D09-0CD86763B0AC}"/>
    <dgm:cxn modelId="{9D7EE771-CD02-492B-AE95-180240F180E1}" srcId="{A1DF35EF-4AF2-4D83-A4B2-2863AAB8DBC0}" destId="{FD328576-EB5B-4544-9645-7966DE0D8E15}" srcOrd="5" destOrd="0" parTransId="{36D04679-A1BE-4560-B6CC-EDCB40484B20}" sibTransId="{58903D7F-ADC8-4DED-9187-5EDE44EC6887}"/>
    <dgm:cxn modelId="{C0494093-FE4D-449E-9605-4B3EAE19269D}" type="presOf" srcId="{BCEEEA2F-58C4-42F6-AF60-C6D3CDAA8589}" destId="{164DAD81-8B59-4F60-9B72-FE55AD901F01}" srcOrd="0" destOrd="0" presId="urn:microsoft.com/office/officeart/2011/layout/HexagonRadial"/>
    <dgm:cxn modelId="{E24C0DDB-3B38-4F02-BA43-D70B44F94E85}" srcId="{A1DF35EF-4AF2-4D83-A4B2-2863AAB8DBC0}" destId="{4425D591-DF81-449F-9D7F-2150295FA442}" srcOrd="1" destOrd="0" parTransId="{D5638468-299F-45D0-B56F-FF57521C5F2A}" sibTransId="{5C9DA2C2-C49F-499F-ADFE-844D0DE9AC57}"/>
    <dgm:cxn modelId="{087A12C7-D88E-4327-982F-F6C251083F91}" type="presOf" srcId="{A1CD4FF3-FEE8-4C70-8ED5-BE7BE2319A28}" destId="{BA2A2EC4-693C-4A75-8BA8-5302A45B7CF3}" srcOrd="0" destOrd="0" presId="urn:microsoft.com/office/officeart/2011/layout/HexagonRadial"/>
    <dgm:cxn modelId="{F12EBB80-E818-405E-B66D-DFA54834230E}" type="presOf" srcId="{2303C25D-F5AC-461C-B83D-7590A016363D}" destId="{F323D88A-AEEF-4D54-852B-AAFB37E4A505}" srcOrd="0" destOrd="0" presId="urn:microsoft.com/office/officeart/2011/layout/HexagonRadial"/>
    <dgm:cxn modelId="{B731E2CE-6FF7-4075-BFBD-D46765B658A0}" srcId="{A1DF35EF-4AF2-4D83-A4B2-2863AAB8DBC0}" destId="{0F1FDFD7-9228-450D-89F3-5885DDC6DBF5}" srcOrd="3" destOrd="0" parTransId="{EBD1A1F5-245B-44EB-89CE-2BF73940E734}" sibTransId="{2C75F816-F0F3-4BA8-A51C-7E5F696C5377}"/>
    <dgm:cxn modelId="{125F5287-4CD2-44F4-91DB-CA6721628F43}" srcId="{A1DF35EF-4AF2-4D83-A4B2-2863AAB8DBC0}" destId="{A1CD4FF3-FEE8-4C70-8ED5-BE7BE2319A28}" srcOrd="4" destOrd="0" parTransId="{533D951B-0213-4BA2-B7E0-6CFAAE764074}" sibTransId="{8C51E3A4-5712-498A-87F0-4A3FB69B83BD}"/>
    <dgm:cxn modelId="{1C7DCB28-CC59-467B-8124-80B974AC1084}" srcId="{BCEEEA2F-58C4-42F6-AF60-C6D3CDAA8589}" destId="{A1DF35EF-4AF2-4D83-A4B2-2863AAB8DBC0}" srcOrd="0" destOrd="0" parTransId="{81378269-F437-404D-9952-39A057A55BCA}" sibTransId="{980ED2BE-98E2-4BB1-8173-FEF36268750B}"/>
    <dgm:cxn modelId="{2AB6170E-A05E-42EB-9894-5E2F30AF00B0}" type="presParOf" srcId="{164DAD81-8B59-4F60-9B72-FE55AD901F01}" destId="{64E5256B-16A7-484A-B9CA-BB003E970937}" srcOrd="0" destOrd="0" presId="urn:microsoft.com/office/officeart/2011/layout/HexagonRadial"/>
    <dgm:cxn modelId="{30D8A4F5-B670-491F-A4B2-248198B12159}" type="presParOf" srcId="{164DAD81-8B59-4F60-9B72-FE55AD901F01}" destId="{60522856-5223-4137-AE28-E4BBA2E83941}" srcOrd="1" destOrd="0" presId="urn:microsoft.com/office/officeart/2011/layout/HexagonRadial"/>
    <dgm:cxn modelId="{F059C5FD-24CE-474C-B039-1FD49BC90ADF}" type="presParOf" srcId="{60522856-5223-4137-AE28-E4BBA2E83941}" destId="{A2AD51B7-2253-4C79-AF89-8F23F5F0CA07}" srcOrd="0" destOrd="0" presId="urn:microsoft.com/office/officeart/2011/layout/HexagonRadial"/>
    <dgm:cxn modelId="{2A3F90B6-BF44-4CF6-B4B5-F745F8B7CA0D}" type="presParOf" srcId="{164DAD81-8B59-4F60-9B72-FE55AD901F01}" destId="{F323D88A-AEEF-4D54-852B-AAFB37E4A505}" srcOrd="2" destOrd="0" presId="urn:microsoft.com/office/officeart/2011/layout/HexagonRadial"/>
    <dgm:cxn modelId="{A4753000-95DC-4731-8196-801C9D3AFFC9}" type="presParOf" srcId="{164DAD81-8B59-4F60-9B72-FE55AD901F01}" destId="{CFA92CA2-2E4A-41B4-9A32-00ABCC4A8147}" srcOrd="3" destOrd="0" presId="urn:microsoft.com/office/officeart/2011/layout/HexagonRadial"/>
    <dgm:cxn modelId="{655525A2-2718-4311-B29E-00147A4E687E}" type="presParOf" srcId="{CFA92CA2-2E4A-41B4-9A32-00ABCC4A8147}" destId="{9F140DDE-E140-414F-8CFB-D1B140B5A660}" srcOrd="0" destOrd="0" presId="urn:microsoft.com/office/officeart/2011/layout/HexagonRadial"/>
    <dgm:cxn modelId="{5B59D9C7-5A09-48CA-9D72-A4DB31FB97B5}" type="presParOf" srcId="{164DAD81-8B59-4F60-9B72-FE55AD901F01}" destId="{31D46DA9-74C9-4569-8751-F6EA95DFBFC1}" srcOrd="4" destOrd="0" presId="urn:microsoft.com/office/officeart/2011/layout/HexagonRadial"/>
    <dgm:cxn modelId="{99EA6534-088A-4C21-AEE5-247F01901E05}" type="presParOf" srcId="{164DAD81-8B59-4F60-9B72-FE55AD901F01}" destId="{B1760E92-0FA0-4A41-B994-90BE67D4F5B4}" srcOrd="5" destOrd="0" presId="urn:microsoft.com/office/officeart/2011/layout/HexagonRadial"/>
    <dgm:cxn modelId="{BBF97E99-B157-4373-BC8A-1E38A1F0C1EA}" type="presParOf" srcId="{B1760E92-0FA0-4A41-B994-90BE67D4F5B4}" destId="{CC01C204-09FB-4A4F-BDEE-4580668D4CC0}" srcOrd="0" destOrd="0" presId="urn:microsoft.com/office/officeart/2011/layout/HexagonRadial"/>
    <dgm:cxn modelId="{D8A378F4-7C10-4272-A41B-D592B203AF81}" type="presParOf" srcId="{164DAD81-8B59-4F60-9B72-FE55AD901F01}" destId="{12012F44-7112-40BF-8472-61B28D879025}" srcOrd="6" destOrd="0" presId="urn:microsoft.com/office/officeart/2011/layout/HexagonRadial"/>
    <dgm:cxn modelId="{F91D27E6-716F-46FC-B57C-0EFF1DF080F4}" type="presParOf" srcId="{164DAD81-8B59-4F60-9B72-FE55AD901F01}" destId="{BA293702-86BD-4B66-805A-F78F1275C9A2}" srcOrd="7" destOrd="0" presId="urn:microsoft.com/office/officeart/2011/layout/HexagonRadial"/>
    <dgm:cxn modelId="{9B03A07D-25B7-4CF3-8752-910614F85D39}" type="presParOf" srcId="{BA293702-86BD-4B66-805A-F78F1275C9A2}" destId="{392C6998-424A-43BC-9429-4C86E0934247}" srcOrd="0" destOrd="0" presId="urn:microsoft.com/office/officeart/2011/layout/HexagonRadial"/>
    <dgm:cxn modelId="{2EC55968-D422-49C1-8918-00EC10BC4723}" type="presParOf" srcId="{164DAD81-8B59-4F60-9B72-FE55AD901F01}" destId="{AA149061-8974-471F-9FA3-3A5CE2053004}" srcOrd="8" destOrd="0" presId="urn:microsoft.com/office/officeart/2011/layout/HexagonRadial"/>
    <dgm:cxn modelId="{10E990AB-ED31-41B1-8481-A349C3AE4BDB}" type="presParOf" srcId="{164DAD81-8B59-4F60-9B72-FE55AD901F01}" destId="{07F7CFD4-25A1-4504-B1B1-FD13A4220544}" srcOrd="9" destOrd="0" presId="urn:microsoft.com/office/officeart/2011/layout/HexagonRadial"/>
    <dgm:cxn modelId="{5007D859-1853-4CD7-80B7-592393788D44}" type="presParOf" srcId="{07F7CFD4-25A1-4504-B1B1-FD13A4220544}" destId="{B9EDCDCA-D6F0-41A3-8FB0-73DE2B018D60}" srcOrd="0" destOrd="0" presId="urn:microsoft.com/office/officeart/2011/layout/HexagonRadial"/>
    <dgm:cxn modelId="{96667A71-4D43-43B7-87CB-A907904EFA36}" type="presParOf" srcId="{164DAD81-8B59-4F60-9B72-FE55AD901F01}" destId="{BA2A2EC4-693C-4A75-8BA8-5302A45B7CF3}" srcOrd="10" destOrd="0" presId="urn:microsoft.com/office/officeart/2011/layout/HexagonRadial"/>
    <dgm:cxn modelId="{8BBC96BD-6BC1-4443-BC97-F01CBBB2A13C}" type="presParOf" srcId="{164DAD81-8B59-4F60-9B72-FE55AD901F01}" destId="{34FE76F0-E97C-41AC-B13B-79486148BD51}" srcOrd="11" destOrd="0" presId="urn:microsoft.com/office/officeart/2011/layout/HexagonRadial"/>
    <dgm:cxn modelId="{35DAEEB5-DA07-43A3-AE44-C4AFD21DB0BF}" type="presParOf" srcId="{34FE76F0-E97C-41AC-B13B-79486148BD51}" destId="{14413F01-A4BA-4BBF-8D63-7A47B067BB1C}" srcOrd="0" destOrd="0" presId="urn:microsoft.com/office/officeart/2011/layout/HexagonRadial"/>
    <dgm:cxn modelId="{2A590EC0-77EC-4EF2-A506-72715E3DCF90}" type="presParOf" srcId="{164DAD81-8B59-4F60-9B72-FE55AD901F01}" destId="{25475C37-1EA7-4F6F-BFD4-D1C5BF8F462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03DA0-962B-4116-910E-8957F929E4C6}">
      <dsp:nvSpPr>
        <dsp:cNvPr id="0" name=""/>
        <dsp:cNvSpPr/>
      </dsp:nvSpPr>
      <dsp:spPr>
        <a:xfrm>
          <a:off x="612954" y="0"/>
          <a:ext cx="7493765" cy="45080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EC6E0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CE1DC-E953-4ADC-B09A-9074D35EE437}">
      <dsp:nvSpPr>
        <dsp:cNvPr id="0" name=""/>
        <dsp:cNvSpPr/>
      </dsp:nvSpPr>
      <dsp:spPr>
        <a:xfrm>
          <a:off x="1947" y="1164567"/>
          <a:ext cx="1955525" cy="217889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Invest in </a:t>
          </a:r>
          <a:r>
            <a:rPr lang="en-US" sz="2000" u="sng" kern="1200" dirty="0" smtClean="0"/>
            <a:t>Alternative Investment Funds</a:t>
          </a:r>
          <a:r>
            <a:rPr lang="en-US" sz="2000" kern="1200" dirty="0" smtClean="0"/>
            <a:t> (AIFs) registered in GIFT City from Singapore.</a:t>
          </a:r>
          <a:endParaRPr lang="en-US" sz="2000" kern="1200" dirty="0"/>
        </a:p>
      </dsp:txBody>
      <dsp:txXfrm>
        <a:off x="97408" y="1260028"/>
        <a:ext cx="1764603" cy="1987969"/>
      </dsp:txXfrm>
    </dsp:sp>
    <dsp:sp modelId="{E60F0563-3EB0-4ADB-A15F-70ACE63B7CAC}">
      <dsp:nvSpPr>
        <dsp:cNvPr id="0" name=""/>
        <dsp:cNvSpPr/>
      </dsp:nvSpPr>
      <dsp:spPr>
        <a:xfrm>
          <a:off x="2192945" y="1173186"/>
          <a:ext cx="1984771" cy="216165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</a:t>
          </a:r>
          <a:r>
            <a:rPr lang="en-US" sz="2000" kern="1200" dirty="0" smtClean="0"/>
            <a:t>AIFs </a:t>
          </a:r>
          <a:r>
            <a:rPr lang="en-US" sz="2000" kern="1200" dirty="0" smtClean="0"/>
            <a:t>will invest in </a:t>
          </a:r>
          <a:r>
            <a:rPr lang="en-US" sz="2000" u="sng" kern="1200" dirty="0" smtClean="0"/>
            <a:t>Indian </a:t>
          </a:r>
          <a:r>
            <a:rPr lang="en-US" sz="2000" u="sng" kern="1200" dirty="0" smtClean="0"/>
            <a:t>Mutual </a:t>
          </a:r>
          <a:r>
            <a:rPr lang="en-US" sz="2000" u="sng" kern="1200" dirty="0" smtClean="0"/>
            <a:t>Funds</a:t>
          </a:r>
          <a:r>
            <a:rPr lang="en-US" sz="2000" kern="1200" dirty="0" smtClean="0"/>
            <a:t> which invest into the </a:t>
          </a:r>
          <a:r>
            <a:rPr lang="en-US" sz="2000" u="sng" kern="1200" dirty="0" smtClean="0"/>
            <a:t>equity </a:t>
          </a:r>
          <a:r>
            <a:rPr lang="en-US" sz="2000" u="sng" kern="1200" dirty="0" smtClean="0"/>
            <a:t>shares.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289834" y="1270075"/>
        <a:ext cx="1790993" cy="1967875"/>
      </dsp:txXfrm>
    </dsp:sp>
    <dsp:sp modelId="{617F6BE2-BCCC-4D8B-BBE2-37B2FB7BB992}">
      <dsp:nvSpPr>
        <dsp:cNvPr id="0" name=""/>
        <dsp:cNvSpPr/>
      </dsp:nvSpPr>
      <dsp:spPr>
        <a:xfrm>
          <a:off x="4413188" y="1164567"/>
          <a:ext cx="2009736" cy="217889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</a:t>
          </a:r>
          <a:r>
            <a:rPr lang="en-US" sz="2000" u="sng" kern="1200" dirty="0" smtClean="0"/>
            <a:t>gains on sale of the units</a:t>
          </a:r>
          <a:r>
            <a:rPr lang="en-US" sz="2000" kern="1200" dirty="0" smtClean="0"/>
            <a:t> of the AIF will be </a:t>
          </a:r>
          <a:r>
            <a:rPr lang="en-US" sz="2000" u="sng" kern="1200" dirty="0" smtClean="0"/>
            <a:t>tax free</a:t>
          </a:r>
          <a:r>
            <a:rPr lang="en-US" sz="2000" kern="1200" dirty="0" smtClean="0"/>
            <a:t> to the investor</a:t>
          </a:r>
          <a:endParaRPr lang="en-US" sz="2000" kern="1200" dirty="0"/>
        </a:p>
      </dsp:txBody>
      <dsp:txXfrm>
        <a:off x="4511295" y="1262674"/>
        <a:ext cx="1813522" cy="1982677"/>
      </dsp:txXfrm>
    </dsp:sp>
    <dsp:sp modelId="{A20CDF9E-C1AA-4AFF-A51F-9417134CA82A}">
      <dsp:nvSpPr>
        <dsp:cNvPr id="0" name=""/>
        <dsp:cNvSpPr/>
      </dsp:nvSpPr>
      <dsp:spPr>
        <a:xfrm>
          <a:off x="6658396" y="1147310"/>
          <a:ext cx="2155850" cy="221340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funds with the gains can be </a:t>
          </a:r>
          <a:r>
            <a:rPr lang="en-US" sz="2000" u="sng" kern="1200" dirty="0" smtClean="0"/>
            <a:t>repatriated back to Singapore</a:t>
          </a:r>
          <a:r>
            <a:rPr lang="en-US" sz="2000" kern="1200" dirty="0" smtClean="0"/>
            <a:t> </a:t>
          </a:r>
          <a:r>
            <a:rPr lang="en-US" sz="2000" kern="1200" dirty="0" smtClean="0"/>
            <a:t>seamlessly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6763636" y="1252550"/>
        <a:ext cx="1945370" cy="2002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5256B-16A7-484A-B9CA-BB003E970937}">
      <dsp:nvSpPr>
        <dsp:cNvPr id="0" name=""/>
        <dsp:cNvSpPr/>
      </dsp:nvSpPr>
      <dsp:spPr>
        <a:xfrm>
          <a:off x="3247761" y="1540299"/>
          <a:ext cx="2133137" cy="18452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3601252" y="1846083"/>
        <a:ext cx="1426155" cy="1233682"/>
      </dsp:txXfrm>
    </dsp:sp>
    <dsp:sp modelId="{9F140DDE-E140-414F-8CFB-D1B140B5A660}">
      <dsp:nvSpPr>
        <dsp:cNvPr id="0" name=""/>
        <dsp:cNvSpPr/>
      </dsp:nvSpPr>
      <dsp:spPr>
        <a:xfrm>
          <a:off x="4633004" y="730396"/>
          <a:ext cx="804826" cy="693464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3D88A-AEEF-4D54-852B-AAFB37E4A505}">
      <dsp:nvSpPr>
        <dsp:cNvPr id="0" name=""/>
        <dsp:cNvSpPr/>
      </dsp:nvSpPr>
      <dsp:spPr>
        <a:xfrm>
          <a:off x="3154962" y="-65032"/>
          <a:ext cx="2425651" cy="1512304"/>
        </a:xfrm>
        <a:prstGeom prst="hexagon">
          <a:avLst>
            <a:gd name="adj" fmla="val 28570"/>
            <a:gd name="vf" fmla="val 115470"/>
          </a:avLst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lt1"/>
              </a:solidFill>
              <a:ea typeface="Calibri"/>
              <a:cs typeface="Calibri"/>
              <a:sym typeface="Calibri"/>
            </a:rPr>
            <a:t>65+ year legacy – One stop solution for all financial needs of an NRI in India.</a:t>
          </a:r>
          <a:endParaRPr lang="en-US" sz="1800" u="none" kern="1200" dirty="0"/>
        </a:p>
      </dsp:txBody>
      <dsp:txXfrm>
        <a:off x="3501121" y="150786"/>
        <a:ext cx="1733333" cy="1080668"/>
      </dsp:txXfrm>
    </dsp:sp>
    <dsp:sp modelId="{CC01C204-09FB-4A4F-BDEE-4580668D4CC0}">
      <dsp:nvSpPr>
        <dsp:cNvPr id="0" name=""/>
        <dsp:cNvSpPr/>
      </dsp:nvSpPr>
      <dsp:spPr>
        <a:xfrm>
          <a:off x="5572299" y="2026805"/>
          <a:ext cx="804826" cy="693464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46DA9-74C9-4569-8751-F6EA95DFBFC1}">
      <dsp:nvSpPr>
        <dsp:cNvPr id="0" name=""/>
        <dsp:cNvSpPr/>
      </dsp:nvSpPr>
      <dsp:spPr>
        <a:xfrm>
          <a:off x="6219693" y="726956"/>
          <a:ext cx="2589569" cy="1938441"/>
        </a:xfrm>
        <a:prstGeom prst="hexagon">
          <a:avLst>
            <a:gd name="adj" fmla="val 28570"/>
            <a:gd name="vf" fmla="val 115470"/>
          </a:avLst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lt1"/>
              </a:solidFill>
              <a:ea typeface="Calibri"/>
              <a:cs typeface="Calibri"/>
              <a:sym typeface="Calibri"/>
            </a:rPr>
            <a:t>Dedicated NRI team of client relationship managers for all financial services requirements. </a:t>
          </a:r>
          <a:endParaRPr lang="en-US" sz="1800" kern="1200" dirty="0"/>
        </a:p>
      </dsp:txBody>
      <dsp:txXfrm>
        <a:off x="6620095" y="1026680"/>
        <a:ext cx="1788765" cy="1338993"/>
      </dsp:txXfrm>
    </dsp:sp>
    <dsp:sp modelId="{392C6998-424A-43BC-9429-4C86E0934247}">
      <dsp:nvSpPr>
        <dsp:cNvPr id="0" name=""/>
        <dsp:cNvSpPr/>
      </dsp:nvSpPr>
      <dsp:spPr>
        <a:xfrm>
          <a:off x="4919804" y="3490208"/>
          <a:ext cx="804826" cy="693464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12F44-7112-40BF-8472-61B28D879025}">
      <dsp:nvSpPr>
        <dsp:cNvPr id="0" name=""/>
        <dsp:cNvSpPr/>
      </dsp:nvSpPr>
      <dsp:spPr>
        <a:xfrm>
          <a:off x="6427697" y="3296256"/>
          <a:ext cx="2033869" cy="1756269"/>
        </a:xfrm>
        <a:prstGeom prst="hexagon">
          <a:avLst>
            <a:gd name="adj" fmla="val 28570"/>
            <a:gd name="vf" fmla="val 115470"/>
          </a:avLst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lt1"/>
              </a:solidFill>
              <a:ea typeface="Calibri"/>
              <a:cs typeface="Calibri"/>
              <a:sym typeface="Calibri"/>
            </a:rPr>
            <a:t>Active office presence at Mumbai, Ahmedabad &amp; Rajkot locations.</a:t>
          </a:r>
          <a:endParaRPr lang="en-US" sz="1800" kern="1200" dirty="0"/>
        </a:p>
      </dsp:txBody>
      <dsp:txXfrm>
        <a:off x="6764441" y="3587039"/>
        <a:ext cx="1360381" cy="1174703"/>
      </dsp:txXfrm>
    </dsp:sp>
    <dsp:sp modelId="{B9EDCDCA-D6F0-41A3-8FB0-73DE2B018D60}">
      <dsp:nvSpPr>
        <dsp:cNvPr id="0" name=""/>
        <dsp:cNvSpPr/>
      </dsp:nvSpPr>
      <dsp:spPr>
        <a:xfrm>
          <a:off x="3301219" y="3642115"/>
          <a:ext cx="804826" cy="6934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49061-8974-471F-9FA3-3A5CE2053004}">
      <dsp:nvSpPr>
        <dsp:cNvPr id="0" name=""/>
        <dsp:cNvSpPr/>
      </dsp:nvSpPr>
      <dsp:spPr>
        <a:xfrm>
          <a:off x="3143136" y="3494882"/>
          <a:ext cx="2302113" cy="1772435"/>
        </a:xfrm>
        <a:prstGeom prst="hexagon">
          <a:avLst>
            <a:gd name="adj" fmla="val 28570"/>
            <a:gd name="vf" fmla="val 115470"/>
          </a:avLst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lt1"/>
              </a:solidFill>
              <a:ea typeface="Calibri"/>
              <a:cs typeface="Calibri"/>
              <a:sym typeface="Calibri"/>
            </a:rPr>
            <a:t>Managing financial assets &gt; INR 700 Crores in Indian as well as Global financial markets. </a:t>
          </a:r>
          <a:endParaRPr lang="en-US" sz="1800" kern="1200" dirty="0"/>
        </a:p>
      </dsp:txBody>
      <dsp:txXfrm>
        <a:off x="3503774" y="3772543"/>
        <a:ext cx="1580837" cy="1217113"/>
      </dsp:txXfrm>
    </dsp:sp>
    <dsp:sp modelId="{14413F01-A4BA-4BBF-8D63-7A47B067BB1C}">
      <dsp:nvSpPr>
        <dsp:cNvPr id="0" name=""/>
        <dsp:cNvSpPr/>
      </dsp:nvSpPr>
      <dsp:spPr>
        <a:xfrm>
          <a:off x="2335685" y="2223115"/>
          <a:ext cx="804826" cy="693464"/>
        </a:xfrm>
        <a:prstGeom prst="hexagon">
          <a:avLst>
            <a:gd name="adj" fmla="val 289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BA2A2EC4-693C-4A75-8BA8-5302A45B7CF3}">
      <dsp:nvSpPr>
        <dsp:cNvPr id="0" name=""/>
        <dsp:cNvSpPr/>
      </dsp:nvSpPr>
      <dsp:spPr>
        <a:xfrm>
          <a:off x="0" y="3131192"/>
          <a:ext cx="2299893" cy="1489876"/>
        </a:xfrm>
        <a:prstGeom prst="hexagon">
          <a:avLst>
            <a:gd name="adj" fmla="val 28570"/>
            <a:gd name="vf" fmla="val 115470"/>
          </a:avLst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lt1"/>
              </a:solidFill>
              <a:ea typeface="Calibri"/>
              <a:cs typeface="Calibri"/>
              <a:sym typeface="Calibri"/>
            </a:rPr>
            <a:t>Serving 3500+ families from India and across the globe from  20+ countries.</a:t>
          </a:r>
          <a:endParaRPr lang="en-US" sz="1800" u="none" kern="1200" dirty="0"/>
        </a:p>
      </dsp:txBody>
      <dsp:txXfrm>
        <a:off x="333544" y="3347262"/>
        <a:ext cx="1632805" cy="1057736"/>
      </dsp:txXfrm>
    </dsp:sp>
    <dsp:sp modelId="{25475C37-1EA7-4F6F-BFD4-D1C5BF8F462F}">
      <dsp:nvSpPr>
        <dsp:cNvPr id="0" name=""/>
        <dsp:cNvSpPr/>
      </dsp:nvSpPr>
      <dsp:spPr>
        <a:xfrm>
          <a:off x="0" y="751681"/>
          <a:ext cx="2427312" cy="1752685"/>
        </a:xfrm>
        <a:prstGeom prst="hexagon">
          <a:avLst>
            <a:gd name="adj" fmla="val 28570"/>
            <a:gd name="vf" fmla="val 115470"/>
          </a:avLst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NRI Services representatives across the globe with a team strength of 60+ in India.</a:t>
          </a:r>
          <a:endParaRPr lang="en-US" sz="1800" b="1" kern="1200" dirty="0"/>
        </a:p>
      </dsp:txBody>
      <dsp:txXfrm>
        <a:off x="369190" y="1018261"/>
        <a:ext cx="1688932" cy="121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75BC8-54CD-430D-9AEF-3A2CEDBC56F3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1C468-0357-4FDA-A6CA-2F2DA364D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50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6690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7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315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21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3737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104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868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835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41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255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132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93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311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45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6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44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58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737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556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760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50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5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31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52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4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21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59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000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93C05-783F-4F8C-AA9D-1DD1E97B6E47}" type="datetimeFigureOut">
              <a:rPr lang="en-IN" smtClean="0"/>
              <a:t>15-03-2024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E130-E43E-4DC2-B452-02795A9395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03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imf.org/en/Countries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5.png"/><Relationship Id="rId5" Type="http://schemas.openxmlformats.org/officeDocument/2006/relationships/diagramData" Target="../diagrams/data2.xml"/><Relationship Id="rId10" Type="http://schemas.openxmlformats.org/officeDocument/2006/relationships/image" Target="../media/image25.png"/><Relationship Id="rId4" Type="http://schemas.openxmlformats.org/officeDocument/2006/relationships/image" Target="../media/image15.jpg"/><Relationship Id="rId9" Type="http://schemas.microsoft.com/office/2007/relationships/diagramDrawing" Target="../diagrams/drawing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51" y="2027423"/>
            <a:ext cx="9050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 smtClean="0">
                <a:solidFill>
                  <a:srgbClr val="003399"/>
                </a:solidFill>
              </a:rPr>
              <a:t>Investment opportunities in New Age India for NRIs</a:t>
            </a:r>
            <a:endParaRPr lang="en-IN" sz="6000" b="1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053" y="4542090"/>
            <a:ext cx="8566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/>
              <a:t>Series of Financial awareness webinars exclusive for Singapore NRIs</a:t>
            </a:r>
            <a:endParaRPr lang="en-IN" sz="36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27" y="4289621"/>
            <a:ext cx="9137374" cy="6626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63" y="380446"/>
            <a:ext cx="4485674" cy="172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001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sp>
        <p:nvSpPr>
          <p:cNvPr id="15" name="Google Shape;960;p84"/>
          <p:cNvSpPr txBox="1"/>
          <p:nvPr/>
        </p:nvSpPr>
        <p:spPr>
          <a:xfrm>
            <a:off x="-64168" y="774667"/>
            <a:ext cx="914400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Depreciation of INR against the foreign currencies in the times to come</a:t>
            </a:r>
            <a:endParaRPr sz="2400" u="sng" dirty="0">
              <a:solidFill>
                <a:srgbClr val="003399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99932"/>
              </p:ext>
            </p:extLst>
          </p:nvPr>
        </p:nvGraphicFramePr>
        <p:xfrm>
          <a:off x="589190" y="1557426"/>
          <a:ext cx="7846886" cy="3627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3351">
                  <a:extLst>
                    <a:ext uri="{9D8B030D-6E8A-4147-A177-3AD203B41FA5}">
                      <a16:colId xmlns:a16="http://schemas.microsoft.com/office/drawing/2014/main" val="3123786916"/>
                    </a:ext>
                  </a:extLst>
                </a:gridCol>
                <a:gridCol w="1099204">
                  <a:extLst>
                    <a:ext uri="{9D8B030D-6E8A-4147-A177-3AD203B41FA5}">
                      <a16:colId xmlns:a16="http://schemas.microsoft.com/office/drawing/2014/main" val="2655506779"/>
                    </a:ext>
                  </a:extLst>
                </a:gridCol>
                <a:gridCol w="1221338">
                  <a:extLst>
                    <a:ext uri="{9D8B030D-6E8A-4147-A177-3AD203B41FA5}">
                      <a16:colId xmlns:a16="http://schemas.microsoft.com/office/drawing/2014/main" val="3912241535"/>
                    </a:ext>
                  </a:extLst>
                </a:gridCol>
                <a:gridCol w="1099204">
                  <a:extLst>
                    <a:ext uri="{9D8B030D-6E8A-4147-A177-3AD203B41FA5}">
                      <a16:colId xmlns:a16="http://schemas.microsoft.com/office/drawing/2014/main" val="1666590692"/>
                    </a:ext>
                  </a:extLst>
                </a:gridCol>
                <a:gridCol w="1099204">
                  <a:extLst>
                    <a:ext uri="{9D8B030D-6E8A-4147-A177-3AD203B41FA5}">
                      <a16:colId xmlns:a16="http://schemas.microsoft.com/office/drawing/2014/main" val="2750007785"/>
                    </a:ext>
                  </a:extLst>
                </a:gridCol>
                <a:gridCol w="844585">
                  <a:extLst>
                    <a:ext uri="{9D8B030D-6E8A-4147-A177-3AD203B41FA5}">
                      <a16:colId xmlns:a16="http://schemas.microsoft.com/office/drawing/2014/main" val="2162474811"/>
                    </a:ext>
                  </a:extLst>
                </a:gridCol>
              </a:tblGrid>
              <a:tr h="5484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Comparison of Inflation in major economies globally</a:t>
                      </a:r>
                      <a:endParaRPr lang="en-GB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481460"/>
                  </a:ext>
                </a:extLst>
              </a:tr>
              <a:tr h="42737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Activity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2019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2020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2021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2022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2023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88479"/>
                  </a:ext>
                </a:extLst>
              </a:tr>
              <a:tr h="209932">
                <a:tc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12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31156"/>
                  </a:ext>
                </a:extLst>
              </a:tr>
              <a:tr h="34913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United </a:t>
                      </a:r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States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1.80%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1.30%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4.70%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8.00%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4.10%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9299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United </a:t>
                      </a:r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Kingdom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1.80%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0.90%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2.60%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9.10%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7.70%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8015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Canada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1.90%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0.70%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3.40%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6.80%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3.60%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5085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Australia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1.60%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0.90%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2.80%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6.60%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5.80%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7584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Singapore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0.60%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-0.20%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2.30%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6.10%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5.50%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5532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India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4.80%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6.20%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5.50%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>
                          <a:solidFill>
                            <a:srgbClr val="003399"/>
                          </a:solidFill>
                          <a:effectLst/>
                        </a:rPr>
                        <a:t>6.70%</a:t>
                      </a:r>
                      <a:endParaRPr lang="en-IN" sz="24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5.50%</a:t>
                      </a:r>
                      <a:endParaRPr lang="en-IN" sz="2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241864"/>
                  </a:ext>
                </a:extLst>
              </a:tr>
              <a:tr h="18097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IN" sz="1400" b="1" u="sng" strike="noStrike" dirty="0">
                          <a:solidFill>
                            <a:srgbClr val="003399"/>
                          </a:solidFill>
                          <a:effectLst/>
                          <a:hlinkClick r:id="rId5"/>
                        </a:rPr>
                        <a:t>https://www.imf.org/en/Countries</a:t>
                      </a:r>
                      <a:endParaRPr lang="en-IN" sz="1400" b="1" i="0" u="sng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28649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81455" y="2654531"/>
            <a:ext cx="1008610" cy="459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7478683" y="4159135"/>
            <a:ext cx="1008610" cy="459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7486996" y="4566460"/>
            <a:ext cx="1008610" cy="459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62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001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sp>
        <p:nvSpPr>
          <p:cNvPr id="8" name="Google Shape;815;p70"/>
          <p:cNvSpPr txBox="1"/>
          <p:nvPr/>
        </p:nvSpPr>
        <p:spPr>
          <a:xfrm>
            <a:off x="-39006" y="701879"/>
            <a:ext cx="9130712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Stock market performance of top 20 economies of the world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(Change from 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10–03–2023 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to 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10–03–2024 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last one year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4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40788"/>
              </p:ext>
            </p:extLst>
          </p:nvPr>
        </p:nvGraphicFramePr>
        <p:xfrm>
          <a:off x="122437" y="1573327"/>
          <a:ext cx="4281269" cy="3621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0669">
                  <a:extLst>
                    <a:ext uri="{9D8B030D-6E8A-4147-A177-3AD203B41FA5}">
                      <a16:colId xmlns:a16="http://schemas.microsoft.com/office/drawing/2014/main" val="2222215757"/>
                    </a:ext>
                  </a:extLst>
                </a:gridCol>
                <a:gridCol w="1370600">
                  <a:extLst>
                    <a:ext uri="{9D8B030D-6E8A-4147-A177-3AD203B41FA5}">
                      <a16:colId xmlns:a16="http://schemas.microsoft.com/office/drawing/2014/main" val="1816073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Country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Growth Rate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188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Russia –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MOEX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45.66%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7818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Japan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 NIKKEI 225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41.02%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18942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USA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 S&amp;P 500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32.68</a:t>
                      </a:r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% 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27546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USA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 NASDAQ 100 - </a:t>
                      </a:r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52.31</a:t>
                      </a:r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%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20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3857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India –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Sensex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25.34%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965383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GB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Nifty </a:t>
                      </a:r>
                      <a:r>
                        <a:rPr lang="en-GB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Midcap 100 - 59.41</a:t>
                      </a:r>
                      <a:r>
                        <a:rPr lang="en-GB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%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20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690958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Nifty </a:t>
                      </a:r>
                      <a:r>
                        <a:rPr lang="en-IN" sz="1800" b="1" u="none" strike="noStrike" dirty="0" err="1">
                          <a:solidFill>
                            <a:srgbClr val="003399"/>
                          </a:solidFill>
                          <a:effectLst/>
                        </a:rPr>
                        <a:t>Smallcap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 250 - 62.45</a:t>
                      </a:r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%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20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640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Brazil –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BOVESPA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22.63%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446912"/>
                  </a:ext>
                </a:extLst>
              </a:tr>
              <a:tr h="363510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Italy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 FTSE MIB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solidFill>
                            <a:srgbClr val="003399"/>
                          </a:solidFill>
                          <a:effectLst/>
                        </a:rPr>
                        <a:t>22.44%</a:t>
                      </a:r>
                      <a:endParaRPr lang="en-IN" sz="18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469409"/>
                  </a:ext>
                </a:extLst>
              </a:tr>
              <a:tr h="74638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Saudi </a:t>
                      </a:r>
                      <a:r>
                        <a:rPr lang="en-GB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Arabia </a:t>
                      </a:r>
                      <a:r>
                        <a:rPr lang="en-GB" sz="1800" b="1" u="none" strike="noStrike" dirty="0" err="1">
                          <a:solidFill>
                            <a:srgbClr val="003399"/>
                          </a:solidFill>
                          <a:effectLst/>
                        </a:rPr>
                        <a:t>Tadawul</a:t>
                      </a:r>
                      <a:r>
                        <a:rPr lang="en-GB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 All Share</a:t>
                      </a:r>
                      <a:endParaRPr lang="en-GB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20.60%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8025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38143"/>
              </p:ext>
            </p:extLst>
          </p:nvPr>
        </p:nvGraphicFramePr>
        <p:xfrm>
          <a:off x="4486874" y="1545828"/>
          <a:ext cx="4604831" cy="3628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242">
                  <a:extLst>
                    <a:ext uri="{9D8B030D-6E8A-4147-A177-3AD203B41FA5}">
                      <a16:colId xmlns:a16="http://schemas.microsoft.com/office/drawing/2014/main" val="2945985903"/>
                    </a:ext>
                  </a:extLst>
                </a:gridCol>
                <a:gridCol w="1724589">
                  <a:extLst>
                    <a:ext uri="{9D8B030D-6E8A-4147-A177-3AD203B41FA5}">
                      <a16:colId xmlns:a16="http://schemas.microsoft.com/office/drawing/2014/main" val="342685581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Country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Growth Rate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038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Netherland - AEX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16.01%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0678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Germany –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DAX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15.47%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7231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South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Korea </a:t>
                      </a:r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–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KOSPI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11.93%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28459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France –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CAC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solidFill>
                            <a:srgbClr val="003399"/>
                          </a:solidFill>
                          <a:effectLst/>
                        </a:rPr>
                        <a:t>11.18%</a:t>
                      </a:r>
                      <a:endParaRPr lang="en-IN" sz="18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8013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Spain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 IBEX 35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solidFill>
                            <a:srgbClr val="003399"/>
                          </a:solidFill>
                          <a:effectLst/>
                        </a:rPr>
                        <a:t>10.99%</a:t>
                      </a:r>
                      <a:endParaRPr lang="en-IN" sz="18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0326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Canada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 S&amp;P/TSX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solidFill>
                            <a:srgbClr val="003399"/>
                          </a:solidFill>
                          <a:effectLst/>
                        </a:rPr>
                        <a:t>9.92%</a:t>
                      </a:r>
                      <a:endParaRPr lang="en-IN" sz="18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0797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Australia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 S&amp;P/ASX 200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solidFill>
                            <a:srgbClr val="003399"/>
                          </a:solidFill>
                          <a:effectLst/>
                        </a:rPr>
                        <a:t>9.83%</a:t>
                      </a:r>
                      <a:endParaRPr lang="en-IN" sz="18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5561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Indonesia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 IDX Composite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solidFill>
                            <a:srgbClr val="003399"/>
                          </a:solidFill>
                          <a:effectLst/>
                        </a:rPr>
                        <a:t>9.30%</a:t>
                      </a:r>
                      <a:endParaRPr lang="en-IN" sz="18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6227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Switzerland –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SMI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solidFill>
                            <a:srgbClr val="003399"/>
                          </a:solidFill>
                          <a:effectLst/>
                        </a:rPr>
                        <a:t>8.19%</a:t>
                      </a:r>
                      <a:endParaRPr lang="en-IN" sz="18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7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Singapore STI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-0.95%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9321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UK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 FTSE 100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>
                          <a:solidFill>
                            <a:srgbClr val="003399"/>
                          </a:solidFill>
                          <a:effectLst/>
                        </a:rPr>
                        <a:t>-1.14%</a:t>
                      </a:r>
                      <a:endParaRPr lang="en-IN" sz="18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4297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 China </a:t>
                      </a:r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Shanghai Composite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-5.70%</a:t>
                      </a:r>
                      <a:endParaRPr lang="en-IN" sz="18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98161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253693" y="2361733"/>
            <a:ext cx="903181" cy="353418"/>
          </a:xfrm>
          <a:prstGeom prst="ellipse">
            <a:avLst/>
          </a:prstGeom>
          <a:noFill/>
          <a:ln w="28575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2111128" y="2689273"/>
            <a:ext cx="813225" cy="281426"/>
          </a:xfrm>
          <a:prstGeom prst="ellipse">
            <a:avLst/>
          </a:prstGeom>
          <a:noFill/>
          <a:ln w="28575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>
            <a:off x="3244344" y="2913366"/>
            <a:ext cx="903181" cy="353418"/>
          </a:xfrm>
          <a:prstGeom prst="ellipse">
            <a:avLst/>
          </a:prstGeom>
          <a:noFill/>
          <a:ln w="28575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1911360" y="3240906"/>
            <a:ext cx="800305" cy="287034"/>
          </a:xfrm>
          <a:prstGeom prst="ellipse">
            <a:avLst/>
          </a:prstGeom>
          <a:noFill/>
          <a:ln w="28575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/>
          <p:cNvSpPr/>
          <p:nvPr/>
        </p:nvSpPr>
        <p:spPr>
          <a:xfrm>
            <a:off x="2078845" y="3510688"/>
            <a:ext cx="845508" cy="287460"/>
          </a:xfrm>
          <a:prstGeom prst="ellipse">
            <a:avLst/>
          </a:prstGeom>
          <a:noFill/>
          <a:ln w="28575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7769395" y="4347713"/>
            <a:ext cx="865647" cy="301146"/>
          </a:xfrm>
          <a:prstGeom prst="ellipse">
            <a:avLst/>
          </a:prstGeom>
          <a:noFill/>
          <a:ln w="28575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5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001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394615" y="975966"/>
            <a:ext cx="6384294" cy="4243504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 algn="ctr"/>
            <a:r>
              <a:rPr lang="en-IN" sz="27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Opportunities for NRI in Gift City</a:t>
            </a:r>
            <a:endParaRPr lang="en-IN" sz="225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372" y="987210"/>
            <a:ext cx="1138409" cy="820696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784" y="975703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551" y="2152828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36" y="3280425"/>
            <a:ext cx="1162065" cy="832199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9269" y="2152053"/>
            <a:ext cx="1166720" cy="83487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96937" y="3268536"/>
            <a:ext cx="1174568" cy="844088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194" y="4446913"/>
            <a:ext cx="1176386" cy="786554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99145" y="4446913"/>
            <a:ext cx="1174568" cy="78836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sp>
        <p:nvSpPr>
          <p:cNvPr id="22" name="Google Shape;754;p64"/>
          <p:cNvSpPr txBox="1"/>
          <p:nvPr/>
        </p:nvSpPr>
        <p:spPr>
          <a:xfrm>
            <a:off x="1701063" y="1964337"/>
            <a:ext cx="5648496" cy="715550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 algn="ctr"/>
            <a:r>
              <a:rPr lang="en-US" sz="21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Gift City, Gujarat has been notified as India’s 1</a:t>
            </a:r>
            <a:r>
              <a:rPr lang="en-US" sz="2100" b="1" baseline="30000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1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International Financial Service Center (IFSC)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391768" y="1807906"/>
            <a:ext cx="6387141" cy="9466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 cstate="print"/>
          <a:srcRect t="13656"/>
          <a:stretch/>
        </p:blipFill>
        <p:spPr>
          <a:xfrm>
            <a:off x="1931366" y="2721927"/>
            <a:ext cx="5180784" cy="233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001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372" y="987210"/>
            <a:ext cx="1138409" cy="820696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784" y="975703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551" y="2152828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36" y="3280425"/>
            <a:ext cx="1162065" cy="832199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9269" y="2152053"/>
            <a:ext cx="1166720" cy="83487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96937" y="3268536"/>
            <a:ext cx="1174568" cy="844088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194" y="4446913"/>
            <a:ext cx="1176386" cy="786554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99145" y="4446913"/>
            <a:ext cx="1174568" cy="78836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sp>
        <p:nvSpPr>
          <p:cNvPr id="33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394615" y="975966"/>
            <a:ext cx="6384294" cy="4243504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 algn="ctr"/>
            <a:r>
              <a:rPr lang="en-IN" sz="27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Opportunities for NRI in Gift City</a:t>
            </a:r>
            <a:endParaRPr lang="en-IN" sz="225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66906" y="1910338"/>
            <a:ext cx="593422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Under Foreign Exchange Management Act, (International Financial Services </a:t>
            </a:r>
            <a:r>
              <a:rPr lang="en-IN" sz="1600" b="1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Center</a:t>
            </a:r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), Regulations, 2015 : </a:t>
            </a:r>
          </a:p>
          <a:p>
            <a:pPr algn="just"/>
            <a:endParaRPr lang="en-IN" sz="11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1" indent="-92075" algn="just"/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1.  a unit setup in the IFSC is a person resident outside of India.</a:t>
            </a:r>
          </a:p>
          <a:p>
            <a:pPr marL="536972" lvl="1" indent="-194072" algn="just">
              <a:buAutoNum type="arabicPeriod" startAt="2"/>
            </a:pPr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shall conduct business in foreign currency.</a:t>
            </a:r>
          </a:p>
          <a:p>
            <a:pPr marL="536972" lvl="1" indent="-202406" algn="just">
              <a:buAutoNum type="arabicPeriod" startAt="2"/>
            </a:pPr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is not subject to Indian FEMA regulations</a:t>
            </a:r>
          </a:p>
          <a:p>
            <a:pPr algn="just"/>
            <a:endParaRPr lang="en-IN" sz="11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All other laws of India are applicable :</a:t>
            </a:r>
          </a:p>
          <a:p>
            <a:pPr algn="just"/>
            <a:endParaRPr lang="en-IN" sz="11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604838" lvl="1" indent="-261938" algn="just">
              <a:buAutoNum type="arabicPeriod"/>
            </a:pPr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Indian Income Tax Act – all units are person resident in </a:t>
            </a:r>
            <a:r>
              <a:rPr lang="en-IN" sz="16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India, exemption </a:t>
            </a:r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available under specific </a:t>
            </a:r>
            <a:r>
              <a:rPr lang="en-IN" sz="16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provisions for instance   </a:t>
            </a:r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Section </a:t>
            </a:r>
            <a:r>
              <a:rPr lang="en-IN" sz="16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80LA.</a:t>
            </a:r>
            <a:endParaRPr lang="en-IN" sz="16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604838" lvl="1" indent="-261938" algn="just">
              <a:buAutoNum type="arabicPeriod"/>
            </a:pPr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Companies Act, Indian Trust Act, Indian </a:t>
            </a:r>
            <a:r>
              <a:rPr lang="en-IN" sz="16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Contracts </a:t>
            </a:r>
            <a:r>
              <a:rPr lang="en-IN" sz="16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Act, LLP Act, etc. are all applicable.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78213" y="1904959"/>
            <a:ext cx="372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100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1578" y="3485616"/>
            <a:ext cx="372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100" b="1" dirty="0">
                <a:solidFill>
                  <a:srgbClr val="003399"/>
                </a:solidFill>
              </a:rPr>
              <a:t> 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391768" y="1807906"/>
            <a:ext cx="6387141" cy="9466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001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372" y="987210"/>
            <a:ext cx="1138409" cy="820696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784" y="975703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551" y="2152828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36" y="3280425"/>
            <a:ext cx="1162065" cy="832199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9269" y="2152053"/>
            <a:ext cx="1166720" cy="83487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96937" y="3268536"/>
            <a:ext cx="1174568" cy="844088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194" y="4446913"/>
            <a:ext cx="1176386" cy="786554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99145" y="4446913"/>
            <a:ext cx="1174568" cy="78836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cxnSp>
        <p:nvCxnSpPr>
          <p:cNvPr id="16" name="Straight Connector 15"/>
          <p:cNvCxnSpPr/>
          <p:nvPr/>
        </p:nvCxnSpPr>
        <p:spPr>
          <a:xfrm flipH="1">
            <a:off x="1391768" y="1807906"/>
            <a:ext cx="6387141" cy="9466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413424" y="944572"/>
            <a:ext cx="6384294" cy="4364754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 algn="ctr"/>
            <a:r>
              <a:rPr lang="en-IN" sz="27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Opportunities for NRI in Gift City</a:t>
            </a:r>
            <a:endParaRPr lang="en-IN" sz="225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US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US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US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US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527" y="4391508"/>
            <a:ext cx="6246736" cy="923330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7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Only for Financial Services not for Manufacturing, </a:t>
            </a:r>
            <a:r>
              <a:rPr lang="en-IN" sz="27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Trading, </a:t>
            </a:r>
            <a:r>
              <a:rPr lang="en-IN" sz="27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etc. activities.</a:t>
            </a:r>
          </a:p>
        </p:txBody>
      </p:sp>
      <p:sp>
        <p:nvSpPr>
          <p:cNvPr id="20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758462" y="1988268"/>
            <a:ext cx="5739619" cy="392385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IN" sz="21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Gift City Business Platform</a:t>
            </a:r>
            <a:endParaRPr sz="21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673655" y="2623040"/>
            <a:ext cx="3941884" cy="0"/>
          </a:xfrm>
          <a:prstGeom prst="line">
            <a:avLst/>
          </a:prstGeom>
          <a:noFill/>
          <a:ln w="28575">
            <a:solidFill>
              <a:srgbClr val="003399"/>
            </a:solidFill>
          </a:ln>
        </p:spPr>
      </p:cxnSp>
      <p:cxnSp>
        <p:nvCxnSpPr>
          <p:cNvPr id="22" name="Straight Connector 21"/>
          <p:cNvCxnSpPr/>
          <p:nvPr/>
        </p:nvCxnSpPr>
        <p:spPr>
          <a:xfrm>
            <a:off x="2673655" y="2646486"/>
            <a:ext cx="0" cy="262048"/>
          </a:xfrm>
          <a:prstGeom prst="line">
            <a:avLst/>
          </a:prstGeom>
          <a:noFill/>
          <a:ln w="28575">
            <a:solidFill>
              <a:srgbClr val="003399"/>
            </a:solidFill>
          </a:ln>
        </p:spPr>
      </p:cxnSp>
      <p:sp>
        <p:nvSpPr>
          <p:cNvPr id="23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910862" y="2958353"/>
            <a:ext cx="3592455" cy="1361881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IN" sz="21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IFSC Multi Service SEZ – </a:t>
            </a:r>
            <a:r>
              <a:rPr lang="en-IN" sz="2100" b="1" u="sng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Asset Management</a:t>
            </a:r>
            <a:r>
              <a:rPr lang="en-IN" sz="21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IN" sz="2100" b="1" u="sng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Banking</a:t>
            </a:r>
            <a:r>
              <a:rPr lang="en-IN" sz="21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Capital Markets, Insurance, Aircraft Leasing and Ancillary Services</a:t>
            </a:r>
            <a:endParaRPr sz="21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4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5785338" y="2943702"/>
            <a:ext cx="1603131" cy="715550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IN" sz="21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Domestic Tariff Area</a:t>
            </a:r>
            <a:endParaRPr sz="21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001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372" y="987210"/>
            <a:ext cx="1138409" cy="820696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784" y="975703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551" y="2152828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36" y="3280425"/>
            <a:ext cx="1162065" cy="832199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9269" y="2152053"/>
            <a:ext cx="1166720" cy="83487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96937" y="3268536"/>
            <a:ext cx="1174568" cy="844088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194" y="4446913"/>
            <a:ext cx="1176386" cy="786554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99145" y="4446913"/>
            <a:ext cx="1174568" cy="78836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sp>
        <p:nvSpPr>
          <p:cNvPr id="16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394615" y="975966"/>
            <a:ext cx="6384294" cy="4243504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 algn="ctr"/>
            <a:r>
              <a:rPr lang="en-IN" sz="27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Opportunities for NRI in Gift City</a:t>
            </a:r>
            <a:endParaRPr lang="en-IN" sz="225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391768" y="1807906"/>
            <a:ext cx="6387141" cy="9466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758462" y="1988268"/>
            <a:ext cx="5739619" cy="715550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IN" sz="21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International Financial Services </a:t>
            </a:r>
            <a:r>
              <a:rPr lang="en-IN" sz="2100" b="1" dirty="0" err="1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Center</a:t>
            </a:r>
            <a:r>
              <a:rPr lang="en-IN" sz="21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Authority (IFSCA)</a:t>
            </a:r>
            <a:endParaRPr sz="21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502087" y="3179298"/>
            <a:ext cx="1366172" cy="1915879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IN" sz="1400" b="1" dirty="0" err="1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SEBI</a:t>
            </a:r>
            <a:endParaRPr lang="en-IN" sz="1400" b="1" dirty="0" smtClean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700" b="1" dirty="0" smtClean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N" sz="14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SEBI </a:t>
            </a:r>
            <a:r>
              <a:rPr lang="en-IN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Act, 1992</a:t>
            </a:r>
          </a:p>
          <a:p>
            <a:pPr algn="ctr"/>
            <a:r>
              <a:rPr lang="en-GB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Securities Contracts (Regulation) Act, 1956</a:t>
            </a:r>
          </a:p>
          <a:p>
            <a:pPr algn="ctr"/>
            <a:r>
              <a:rPr lang="en-IN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Depositories Act,</a:t>
            </a:r>
            <a:endParaRPr sz="14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3011752" y="3204738"/>
            <a:ext cx="1366172" cy="1685046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/>
            <a:r>
              <a:rPr lang="en-IN" sz="14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RBI</a:t>
            </a:r>
            <a:endParaRPr lang="en-IN" sz="14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7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N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RBI Act, 1934</a:t>
            </a:r>
          </a:p>
          <a:p>
            <a:pPr algn="ctr"/>
            <a:r>
              <a:rPr lang="en-IN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FEMA, 1999</a:t>
            </a:r>
          </a:p>
          <a:p>
            <a:pPr algn="ctr"/>
            <a:r>
              <a:rPr lang="en-IN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Banking Regulation Act, 1949</a:t>
            </a:r>
            <a:r>
              <a:rPr lang="en-IN" sz="14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++</a:t>
            </a:r>
          </a:p>
          <a:p>
            <a:pPr algn="ctr"/>
            <a:endParaRPr lang="en-IN" sz="14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4559901" y="3179482"/>
            <a:ext cx="1360412" cy="1469603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IN" sz="14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PFRDA</a:t>
            </a:r>
          </a:p>
          <a:p>
            <a:pPr algn="ctr"/>
            <a:endParaRPr lang="en-IN" sz="7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N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PFRDA Act, 2013 </a:t>
            </a:r>
          </a:p>
          <a:p>
            <a:pPr algn="ctr"/>
            <a:endParaRPr lang="en-IN" sz="1400" b="1" dirty="0" smtClean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14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14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6147583" y="3192827"/>
            <a:ext cx="1537294" cy="1900490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IN" sz="14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IRDA</a:t>
            </a:r>
          </a:p>
          <a:p>
            <a:pPr algn="ctr"/>
            <a:endParaRPr lang="en-IN" sz="7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N" sz="14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IRDA </a:t>
            </a:r>
            <a:r>
              <a:rPr lang="en-IN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Act, 1999</a:t>
            </a:r>
          </a:p>
          <a:p>
            <a:pPr algn="ctr"/>
            <a:r>
              <a:rPr lang="en-GB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Insurance Business (Nationalisation) Act, 1972</a:t>
            </a:r>
          </a:p>
          <a:p>
            <a:pPr algn="ctr"/>
            <a:r>
              <a:rPr lang="en-IN" sz="1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Insurance Act, </a:t>
            </a:r>
            <a:r>
              <a:rPr lang="en-IN" sz="14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1938</a:t>
            </a:r>
            <a:endParaRPr lang="en-IN" sz="14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>
            <a:stCxn id="20" idx="0"/>
          </p:cNvCxnSpPr>
          <p:nvPr/>
        </p:nvCxnSpPr>
        <p:spPr>
          <a:xfrm flipH="1" flipV="1">
            <a:off x="2180492" y="2686929"/>
            <a:ext cx="4681" cy="492369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001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372" y="987210"/>
            <a:ext cx="1138409" cy="820696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784" y="975703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551" y="2152828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36" y="3280425"/>
            <a:ext cx="1162065" cy="832199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9269" y="2152053"/>
            <a:ext cx="1166720" cy="83487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96937" y="3268536"/>
            <a:ext cx="1174568" cy="844088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194" y="4446913"/>
            <a:ext cx="1176386" cy="786554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99145" y="4446913"/>
            <a:ext cx="1174568" cy="78836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sp>
        <p:nvSpPr>
          <p:cNvPr id="16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394615" y="975966"/>
            <a:ext cx="6384294" cy="4243504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 algn="ctr"/>
            <a:r>
              <a:rPr lang="en-IN" sz="27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Opportunities for NRI in Gift City</a:t>
            </a:r>
            <a:endParaRPr lang="en-IN" sz="225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391768" y="1807906"/>
            <a:ext cx="6387141" cy="9466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58875" y="1849822"/>
            <a:ext cx="59301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Formal structure for </a:t>
            </a:r>
            <a:r>
              <a:rPr lang="en-IN" b="1" u="sng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family </a:t>
            </a:r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offices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to manage their investment fund.</a:t>
            </a:r>
          </a:p>
          <a:p>
            <a:pPr algn="just"/>
            <a:endParaRPr lang="en-IN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Funds of a single family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as defined, including entities of the family.</a:t>
            </a:r>
          </a:p>
          <a:p>
            <a:pPr algn="just"/>
            <a:endParaRPr lang="en-IN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FIF should maintain a minimum corpus of </a:t>
            </a:r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US$ 10 million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(</a:t>
            </a:r>
            <a:r>
              <a:rPr lang="en-IN" b="1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Approx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IN" b="1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Rs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83 Cr.) within 3 years.</a:t>
            </a:r>
          </a:p>
          <a:p>
            <a:pPr algn="just"/>
            <a:endParaRPr lang="en-IN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Investments by FIF can be </a:t>
            </a:r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broad based assets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– Listed / unlisted stock (India &amp; Outside India), Real Estate, Bullion etc.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4617" y="1869565"/>
            <a:ext cx="372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100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3638" y="2700386"/>
            <a:ext cx="372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100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70354" y="3489911"/>
            <a:ext cx="372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100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87070" y="4338429"/>
            <a:ext cx="372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100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001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6372" y="987210"/>
            <a:ext cx="1138409" cy="820696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784" y="975703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551" y="2152828"/>
            <a:ext cx="1157465" cy="832667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36" y="3280425"/>
            <a:ext cx="1162065" cy="832199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9269" y="2152053"/>
            <a:ext cx="1166720" cy="83487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96937" y="3268536"/>
            <a:ext cx="1174568" cy="844088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194" y="4446913"/>
            <a:ext cx="1176386" cy="786554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99145" y="4446913"/>
            <a:ext cx="1174568" cy="788362"/>
          </a:xfrm>
          <a:prstGeom prst="rect">
            <a:avLst/>
          </a:prstGeom>
          <a:ln w="28575">
            <a:solidFill>
              <a:srgbClr val="003399"/>
            </a:solidFill>
          </a:ln>
        </p:spPr>
      </p:pic>
      <p:sp>
        <p:nvSpPr>
          <p:cNvPr id="16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394615" y="975966"/>
            <a:ext cx="6384294" cy="4243504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lvl="0" algn="ctr"/>
            <a:r>
              <a:rPr lang="en-IN" sz="27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Opportunities for NRI in Gift City</a:t>
            </a:r>
            <a:endParaRPr lang="en-IN" sz="225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IN" sz="788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" name="Google Shape;754;p64"/>
          <p:cNvSpPr txBox="1"/>
          <p:nvPr/>
        </p:nvSpPr>
        <p:spPr>
          <a:xfrm>
            <a:off x="1835534" y="1391023"/>
            <a:ext cx="538957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fontAlgn="base"/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Family Investment Fund (FIF) in Gift IFSC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8875" y="1849822"/>
            <a:ext cx="59301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FIF can take </a:t>
            </a:r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leverage from banks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in Gift City and invest.</a:t>
            </a:r>
          </a:p>
          <a:p>
            <a:pPr algn="just"/>
            <a:endParaRPr lang="en-IN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Investments by </a:t>
            </a:r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non </a:t>
            </a:r>
            <a:r>
              <a:rPr lang="en-IN" b="1" u="sng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individual </a:t>
            </a:r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family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entities over and above </a:t>
            </a:r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LRS limits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</a:p>
          <a:p>
            <a:pPr algn="just"/>
            <a:endParaRPr lang="en-IN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Tax </a:t>
            </a:r>
            <a:r>
              <a:rPr lang="en-IN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Concessions:</a:t>
            </a:r>
            <a:endParaRPr lang="en-IN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endParaRPr lang="en-IN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indent="-342900" algn="just">
              <a:buAutoNum type="arabicPeriod"/>
            </a:pPr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100% Income Tax exemption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for a period of </a:t>
            </a:r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10 consecutive years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out of 15 years </a:t>
            </a:r>
            <a:r>
              <a:rPr lang="en-IN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under 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Sec. 80LA</a:t>
            </a:r>
            <a:r>
              <a:rPr lang="en-IN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</a:p>
          <a:p>
            <a:pPr algn="just"/>
            <a:endParaRPr lang="en-IN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n-IN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2.   </a:t>
            </a:r>
            <a:r>
              <a:rPr lang="en-IN" b="1" u="sng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 </a:t>
            </a:r>
            <a:r>
              <a:rPr lang="en-IN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GST on </a:t>
            </a:r>
            <a:r>
              <a:rPr lang="en-IN" b="1" u="sng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services</a:t>
            </a:r>
            <a:r>
              <a:rPr lang="en-IN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IN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received by FIF from the Gift City. 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391768" y="1807906"/>
            <a:ext cx="6387141" cy="9466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54617" y="1845969"/>
            <a:ext cx="372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100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8718" y="2430000"/>
            <a:ext cx="372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100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1837" y="3225427"/>
            <a:ext cx="3722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100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Google Shape;976;p86"/>
          <p:cNvSpPr txBox="1"/>
          <p:nvPr/>
        </p:nvSpPr>
        <p:spPr>
          <a:xfrm>
            <a:off x="-15951" y="168735"/>
            <a:ext cx="7426844" cy="40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n-US" sz="2300" b="1" dirty="0">
                <a:ea typeface="Calibri"/>
                <a:cs typeface="Calibri"/>
                <a:sym typeface="Calibri"/>
              </a:rPr>
              <a:t>Tax Free Equity Investments via emerging hub of GIFT City</a:t>
            </a:r>
            <a:endParaRPr sz="23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6871713"/>
              </p:ext>
            </p:extLst>
          </p:nvPr>
        </p:nvGraphicFramePr>
        <p:xfrm>
          <a:off x="224287" y="685074"/>
          <a:ext cx="8816195" cy="450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060" y="4867490"/>
            <a:ext cx="9118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3399"/>
                </a:solidFill>
              </a:rPr>
              <a:t>Advantages</a:t>
            </a:r>
            <a:r>
              <a:rPr lang="en-US" sz="2000" b="1" u="sng" dirty="0" smtClean="0">
                <a:solidFill>
                  <a:srgbClr val="003399"/>
                </a:solidFill>
              </a:rPr>
              <a:t>:</a:t>
            </a:r>
            <a:r>
              <a:rPr lang="en-US" sz="2000" b="1" u="sng" dirty="0" smtClean="0">
                <a:solidFill>
                  <a:srgbClr val="003399"/>
                </a:solidFill>
              </a:rPr>
              <a:t/>
            </a:r>
            <a:br>
              <a:rPr lang="en-US" sz="2000" b="1" u="sng" dirty="0" smtClean="0">
                <a:solidFill>
                  <a:srgbClr val="003399"/>
                </a:solidFill>
              </a:rPr>
            </a:br>
            <a:r>
              <a:rPr lang="en-US" sz="2000" b="1" dirty="0" smtClean="0">
                <a:solidFill>
                  <a:srgbClr val="003399"/>
                </a:solidFill>
              </a:rPr>
              <a:t>1. </a:t>
            </a:r>
            <a:r>
              <a:rPr lang="en-US" sz="2000" b="1" u="sng" dirty="0" smtClean="0">
                <a:solidFill>
                  <a:srgbClr val="003399"/>
                </a:solidFill>
              </a:rPr>
              <a:t>USD </a:t>
            </a:r>
            <a:r>
              <a:rPr lang="en-US" sz="2000" b="1" u="sng" dirty="0">
                <a:solidFill>
                  <a:srgbClr val="003399"/>
                </a:solidFill>
              </a:rPr>
              <a:t>denominated investments</a:t>
            </a:r>
            <a:r>
              <a:rPr lang="en-US" sz="2000" b="1" dirty="0">
                <a:solidFill>
                  <a:srgbClr val="003399"/>
                </a:solidFill>
              </a:rPr>
              <a:t> </a:t>
            </a:r>
            <a:r>
              <a:rPr lang="en-US" sz="2000" b="1" dirty="0" smtClean="0">
                <a:solidFill>
                  <a:srgbClr val="003399"/>
                </a:solidFill>
              </a:rPr>
              <a:t>with </a:t>
            </a:r>
            <a:r>
              <a:rPr lang="en-US" sz="2000" b="1" u="sng" dirty="0" smtClean="0">
                <a:solidFill>
                  <a:srgbClr val="003399"/>
                </a:solidFill>
              </a:rPr>
              <a:t>basic </a:t>
            </a:r>
            <a:r>
              <a:rPr lang="en-US" sz="2000" b="1" u="sng" dirty="0">
                <a:solidFill>
                  <a:srgbClr val="003399"/>
                </a:solidFill>
              </a:rPr>
              <a:t>KYC</a:t>
            </a:r>
            <a:r>
              <a:rPr lang="en-US" sz="2000" b="1" dirty="0">
                <a:solidFill>
                  <a:srgbClr val="003399"/>
                </a:solidFill>
              </a:rPr>
              <a:t> without any </a:t>
            </a:r>
            <a:r>
              <a:rPr lang="en-US" sz="2000" b="1" dirty="0" smtClean="0">
                <a:solidFill>
                  <a:srgbClr val="003399"/>
                </a:solidFill>
              </a:rPr>
              <a:t>hassles. </a:t>
            </a:r>
            <a:endParaRPr lang="en-US" sz="2000" b="1" dirty="0">
              <a:solidFill>
                <a:srgbClr val="003399"/>
              </a:solidFill>
            </a:endParaRPr>
          </a:p>
          <a:p>
            <a:r>
              <a:rPr lang="en-US" sz="2000" b="1" dirty="0">
                <a:solidFill>
                  <a:srgbClr val="003399"/>
                </a:solidFill>
              </a:rPr>
              <a:t>2. </a:t>
            </a:r>
            <a:r>
              <a:rPr lang="en-US" sz="2000" b="1" u="sng" dirty="0">
                <a:solidFill>
                  <a:srgbClr val="003399"/>
                </a:solidFill>
              </a:rPr>
              <a:t>No </a:t>
            </a:r>
            <a:r>
              <a:rPr lang="en-US" sz="2000" b="1" u="sng" dirty="0" smtClean="0">
                <a:solidFill>
                  <a:srgbClr val="003399"/>
                </a:solidFill>
              </a:rPr>
              <a:t>requirement</a:t>
            </a:r>
            <a:r>
              <a:rPr lang="en-US" sz="2000" b="1" dirty="0" smtClean="0">
                <a:solidFill>
                  <a:srgbClr val="003399"/>
                </a:solidFill>
              </a:rPr>
              <a:t> of any </a:t>
            </a:r>
            <a:r>
              <a:rPr lang="en-US" sz="2000" b="1" u="sng" dirty="0" err="1" smtClean="0">
                <a:solidFill>
                  <a:srgbClr val="003399"/>
                </a:solidFill>
              </a:rPr>
              <a:t>demat</a:t>
            </a:r>
            <a:r>
              <a:rPr lang="en-US" sz="2000" b="1" u="sng" dirty="0" smtClean="0">
                <a:solidFill>
                  <a:srgbClr val="003399"/>
                </a:solidFill>
              </a:rPr>
              <a:t> account</a:t>
            </a:r>
            <a:r>
              <a:rPr lang="en-US" sz="2000" b="1" dirty="0" smtClean="0">
                <a:solidFill>
                  <a:srgbClr val="003399"/>
                </a:solidFill>
              </a:rPr>
              <a:t> or </a:t>
            </a:r>
            <a:r>
              <a:rPr lang="en-US" sz="2000" b="1" u="sng" dirty="0" smtClean="0">
                <a:solidFill>
                  <a:srgbClr val="003399"/>
                </a:solidFill>
              </a:rPr>
              <a:t>bank account</a:t>
            </a:r>
            <a:r>
              <a:rPr lang="en-US" sz="2000" b="1" dirty="0" smtClean="0">
                <a:solidFill>
                  <a:srgbClr val="003399"/>
                </a:solidFill>
              </a:rPr>
              <a:t> in India.</a:t>
            </a:r>
          </a:p>
          <a:p>
            <a:r>
              <a:rPr lang="en-US" sz="2000" b="1" dirty="0">
                <a:solidFill>
                  <a:srgbClr val="003399"/>
                </a:solidFill>
              </a:rPr>
              <a:t>3. </a:t>
            </a:r>
            <a:r>
              <a:rPr lang="en-US" sz="2000" b="1" u="sng" dirty="0">
                <a:solidFill>
                  <a:srgbClr val="003399"/>
                </a:solidFill>
              </a:rPr>
              <a:t>No </a:t>
            </a:r>
            <a:r>
              <a:rPr lang="en-US" sz="2000" b="1" u="sng" dirty="0" smtClean="0">
                <a:solidFill>
                  <a:srgbClr val="003399"/>
                </a:solidFill>
              </a:rPr>
              <a:t>tax implications</a:t>
            </a:r>
            <a:r>
              <a:rPr lang="en-US" sz="2000" b="1" dirty="0" smtClean="0">
                <a:solidFill>
                  <a:srgbClr val="003399"/>
                </a:solidFill>
              </a:rPr>
              <a:t> on the </a:t>
            </a:r>
            <a:r>
              <a:rPr lang="en-US" sz="2000" b="1" u="sng" dirty="0" smtClean="0">
                <a:solidFill>
                  <a:srgbClr val="003399"/>
                </a:solidFill>
              </a:rPr>
              <a:t>transactions in India</a:t>
            </a:r>
            <a:r>
              <a:rPr lang="en-US" sz="2000" b="1" dirty="0" smtClean="0">
                <a:solidFill>
                  <a:srgbClr val="003399"/>
                </a:solidFill>
              </a:rPr>
              <a:t> since routed through GIFT City.</a:t>
            </a:r>
          </a:p>
          <a:p>
            <a:r>
              <a:rPr lang="en-US" sz="2000" b="1" dirty="0" smtClean="0">
                <a:solidFill>
                  <a:srgbClr val="003399"/>
                </a:solidFill>
              </a:rPr>
              <a:t> </a:t>
            </a:r>
            <a:endParaRPr lang="en-IN" sz="2000" b="1" dirty="0">
              <a:solidFill>
                <a:srgbClr val="0033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75" name="Google Shape;975;p86"/>
          <p:cNvSpPr txBox="1"/>
          <p:nvPr/>
        </p:nvSpPr>
        <p:spPr>
          <a:xfrm>
            <a:off x="-61645" y="1294711"/>
            <a:ext cx="9144000" cy="42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6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Widely accepted as the most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simple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convenient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cost effective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means of investment in the Equity Market in India.</a:t>
            </a: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600"/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6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Investors often invest in schemes on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random basis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and often participate in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NFO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(New Fund Offer) of Mutual Funds.</a:t>
            </a: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600"/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6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Well designed portfolio basis investor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financial profile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risk appetite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financial goals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600"/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6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Mutual Fund schemes with appropriate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distribution across various categories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(Large &amp; Mid, </a:t>
            </a:r>
            <a:r>
              <a:rPr lang="en-US" sz="2000" b="1" dirty="0" err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Flexicap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Multicap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, Midcap, </a:t>
            </a:r>
            <a:r>
              <a:rPr lang="en-US" sz="2000" b="1" dirty="0" err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Smallcap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, Value, Thematic/Sectoral funds, Foreign Funds, etc.)</a:t>
            </a:r>
            <a:endParaRPr lang="en-US" sz="2000" b="1" dirty="0">
              <a:solidFill>
                <a:srgbClr val="003399"/>
              </a:solidFill>
              <a:latin typeface="Calibri"/>
              <a:ea typeface="Calibri"/>
              <a:cs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600"/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6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AMC (Asset Management Company)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concentration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quartile performance</a:t>
            </a:r>
            <a:r>
              <a:rPr lang="en-US" sz="20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benchmark comparison</a:t>
            </a:r>
            <a: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76;p86"/>
          <p:cNvSpPr txBox="1"/>
          <p:nvPr/>
        </p:nvSpPr>
        <p:spPr>
          <a:xfrm>
            <a:off x="-184927" y="158102"/>
            <a:ext cx="7710751" cy="40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n-US" sz="2300" b="1" dirty="0" smtClean="0">
                <a:latin typeface="Calibri"/>
                <a:ea typeface="Calibri"/>
                <a:cs typeface="Calibri"/>
                <a:sym typeface="Calibri"/>
              </a:rPr>
              <a:t>Building an efficient Equity </a:t>
            </a:r>
            <a:r>
              <a:rPr lang="en-US" sz="2300" b="1" dirty="0">
                <a:latin typeface="Calibri"/>
                <a:ea typeface="Calibri"/>
                <a:cs typeface="Calibri"/>
                <a:sym typeface="Calibri"/>
              </a:rPr>
              <a:t>Mutual Funds </a:t>
            </a:r>
            <a:r>
              <a:rPr lang="en-US" sz="2300" b="1" dirty="0" smtClean="0">
                <a:latin typeface="Calibri"/>
                <a:ea typeface="Calibri"/>
                <a:cs typeface="Calibri"/>
                <a:sym typeface="Calibri"/>
              </a:rPr>
              <a:t>Portfolio in </a:t>
            </a:r>
            <a:r>
              <a:rPr lang="en-US" sz="2300" b="1" dirty="0">
                <a:latin typeface="Calibri"/>
                <a:ea typeface="Calibri"/>
                <a:cs typeface="Calibri"/>
                <a:sym typeface="Calibri"/>
              </a:rPr>
              <a:t>India</a:t>
            </a:r>
            <a:endParaRPr sz="23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9196" y="1690932"/>
            <a:ext cx="43319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 smtClean="0">
                <a:solidFill>
                  <a:srgbClr val="003399"/>
                </a:solidFill>
              </a:rPr>
              <a:t>Current Indian investing landscape</a:t>
            </a:r>
            <a:endParaRPr lang="en-IN" sz="5400" b="1" dirty="0">
              <a:solidFill>
                <a:srgbClr val="00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9" y="230075"/>
            <a:ext cx="4214946" cy="58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Google Shape;2604;p180"/>
          <p:cNvSpPr txBox="1"/>
          <p:nvPr/>
        </p:nvSpPr>
        <p:spPr>
          <a:xfrm>
            <a:off x="228600" y="869474"/>
            <a:ext cx="1828800" cy="224672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sz="2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Investment in </a:t>
            </a:r>
            <a:r>
              <a:rPr lang="en-US" sz="20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Indian Mutual Funds</a:t>
            </a:r>
            <a: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(Equity or Non-Equity) by Singapore Tax Residents*  </a:t>
            </a:r>
            <a:endParaRPr sz="18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605;p180"/>
          <p:cNvSpPr txBox="1"/>
          <p:nvPr/>
        </p:nvSpPr>
        <p:spPr>
          <a:xfrm>
            <a:off x="2438400" y="888581"/>
            <a:ext cx="1828800" cy="224672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Sale of investments </a:t>
            </a:r>
            <a:r>
              <a:rPr lang="en-US" sz="20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subject </a:t>
            </a:r>
            <a:r>
              <a:rPr lang="en-US" sz="20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to TDS </a:t>
            </a:r>
            <a: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(Tax Deduction </a:t>
            </a:r>
            <a: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at Source)/</a:t>
            </a:r>
            <a:b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Withholding </a:t>
            </a:r>
            <a: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tax</a:t>
            </a:r>
            <a:endParaRPr sz="3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606;p180"/>
          <p:cNvSpPr txBox="1"/>
          <p:nvPr/>
        </p:nvSpPr>
        <p:spPr>
          <a:xfrm>
            <a:off x="6934200" y="900023"/>
            <a:ext cx="1905000" cy="1631175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u="sng" dirty="0" smtClean="0">
                <a:solidFill>
                  <a:srgbClr val="003399"/>
                </a:solidFill>
                <a:sym typeface="Calibri"/>
              </a:rPr>
              <a:t>Submit </a:t>
            </a:r>
            <a:r>
              <a:rPr lang="en-US" u="sng" dirty="0">
                <a:solidFill>
                  <a:srgbClr val="003399"/>
                </a:solidFill>
                <a:sym typeface="Calibri"/>
              </a:rPr>
              <a:t>Form 10F</a:t>
            </a:r>
            <a:r>
              <a:rPr lang="en-US" dirty="0">
                <a:solidFill>
                  <a:srgbClr val="003399"/>
                </a:solidFill>
                <a:sym typeface="Calibri"/>
              </a:rPr>
              <a:t> </a:t>
            </a:r>
            <a:r>
              <a:rPr lang="en-US" dirty="0" smtClean="0">
                <a:solidFill>
                  <a:srgbClr val="003399"/>
                </a:solidFill>
                <a:sym typeface="Calibri"/>
              </a:rPr>
              <a:t>to </a:t>
            </a:r>
            <a:r>
              <a:rPr lang="en-US" dirty="0">
                <a:solidFill>
                  <a:srgbClr val="003399"/>
                </a:solidFill>
                <a:sym typeface="Calibri"/>
              </a:rPr>
              <a:t>Indian Income Tax Dept. to claim the exemption.  </a:t>
            </a:r>
            <a:endParaRPr dirty="0">
              <a:solidFill>
                <a:srgbClr val="003399"/>
              </a:solidFill>
              <a:sym typeface="Calibri"/>
            </a:endParaRPr>
          </a:p>
        </p:txBody>
      </p:sp>
      <p:cxnSp>
        <p:nvCxnSpPr>
          <p:cNvPr id="32" name="Google Shape;2607;p180"/>
          <p:cNvCxnSpPr/>
          <p:nvPr/>
        </p:nvCxnSpPr>
        <p:spPr>
          <a:xfrm>
            <a:off x="2057400" y="1976328"/>
            <a:ext cx="3810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" name="Google Shape;2608;p180"/>
          <p:cNvSpPr txBox="1"/>
          <p:nvPr/>
        </p:nvSpPr>
        <p:spPr>
          <a:xfrm>
            <a:off x="6957686" y="3068384"/>
            <a:ext cx="1853290" cy="224672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File Income Tax Return in India</a:t>
            </a:r>
            <a: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and claim benefit under Article 13 of India-Singapore DTAA</a:t>
            </a:r>
            <a:endParaRPr sz="2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609;p180"/>
          <p:cNvSpPr txBox="1"/>
          <p:nvPr/>
        </p:nvSpPr>
        <p:spPr>
          <a:xfrm>
            <a:off x="4449792" y="3153758"/>
            <a:ext cx="2174422" cy="1938952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Obtain refund of the taxes</a:t>
            </a:r>
            <a: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deducted on the Mutual Fund capital gains (short term or long term)</a:t>
            </a:r>
            <a:endParaRPr dirty="0">
              <a:solidFill>
                <a:srgbClr val="003399"/>
              </a:solidFill>
            </a:endParaRPr>
          </a:p>
        </p:txBody>
      </p:sp>
      <p:cxnSp>
        <p:nvCxnSpPr>
          <p:cNvPr id="38" name="Google Shape;2613;p180"/>
          <p:cNvCxnSpPr/>
          <p:nvPr/>
        </p:nvCxnSpPr>
        <p:spPr>
          <a:xfrm>
            <a:off x="6553200" y="1942214"/>
            <a:ext cx="3810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9" name="Google Shape;2614;p180"/>
          <p:cNvCxnSpPr/>
          <p:nvPr/>
        </p:nvCxnSpPr>
        <p:spPr>
          <a:xfrm>
            <a:off x="4267200" y="1984746"/>
            <a:ext cx="3810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6" name="Google Shape;2621;p180"/>
          <p:cNvSpPr txBox="1"/>
          <p:nvPr/>
        </p:nvSpPr>
        <p:spPr>
          <a:xfrm>
            <a:off x="4648200" y="867002"/>
            <a:ext cx="1905000" cy="1938952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Obtaining TRC</a:t>
            </a:r>
            <a:r>
              <a:rPr lang="en-US" sz="2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(Tax Residency Certificate) in Singapore from IRAS for that tax year</a:t>
            </a:r>
            <a:endParaRPr dirty="0">
              <a:solidFill>
                <a:srgbClr val="003399"/>
              </a:solidFill>
            </a:endParaRPr>
          </a:p>
        </p:txBody>
      </p:sp>
      <p:cxnSp>
        <p:nvCxnSpPr>
          <p:cNvPr id="50" name="Google Shape;2625;p180"/>
          <p:cNvCxnSpPr/>
          <p:nvPr/>
        </p:nvCxnSpPr>
        <p:spPr>
          <a:xfrm flipH="1">
            <a:off x="7877712" y="2577061"/>
            <a:ext cx="6619" cy="47795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" name="Rectangle 1"/>
          <p:cNvSpPr/>
          <p:nvPr/>
        </p:nvSpPr>
        <p:spPr>
          <a:xfrm>
            <a:off x="62169" y="3256776"/>
            <a:ext cx="4205031" cy="1169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*</a:t>
            </a:r>
            <a:r>
              <a:rPr lang="en-US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Singapore 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Citizens or Singapore Permanent Resident (SPR) or persons who have stayed predominantly in Singapore in previous calendar year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181" y="4512541"/>
            <a:ext cx="4297558" cy="1718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This </a:t>
            </a:r>
            <a:r>
              <a:rPr lang="en-US" sz="1600" b="1" dirty="0">
                <a:solidFill>
                  <a:schemeClr val="tx1"/>
                </a:solidFill>
              </a:rPr>
              <a:t>interpretation of the DTAA has been confirmed by the following judicial decisions</a:t>
            </a:r>
            <a:r>
              <a:rPr lang="en-US" sz="1600" b="1" dirty="0" smtClean="0">
                <a:solidFill>
                  <a:schemeClr val="tx1"/>
                </a:solidFill>
              </a:rPr>
              <a:t>:</a:t>
            </a:r>
            <a:r>
              <a:rPr lang="en-US" sz="1600" b="1" i="1" dirty="0" smtClean="0">
                <a:solidFill>
                  <a:schemeClr val="tx1"/>
                </a:solidFill>
              </a:rPr>
              <a:t/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1</a:t>
            </a:r>
            <a:r>
              <a:rPr lang="en-US" sz="1600" b="1" i="1" dirty="0">
                <a:solidFill>
                  <a:schemeClr val="tx1"/>
                </a:solidFill>
              </a:rPr>
              <a:t>. ITO (IT) 2(1) Mumbai vs. Shri Satish </a:t>
            </a:r>
            <a:r>
              <a:rPr lang="en-US" sz="1600" b="1" i="1" dirty="0" err="1">
                <a:solidFill>
                  <a:schemeClr val="tx1"/>
                </a:solidFill>
              </a:rPr>
              <a:t>Beharilal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</a:rPr>
              <a:t>Raheja</a:t>
            </a:r>
            <a:r>
              <a:rPr lang="en-US" sz="1600" b="1" i="1" dirty="0">
                <a:solidFill>
                  <a:schemeClr val="tx1"/>
                </a:solidFill>
              </a:rPr>
              <a:t> ITA NO.4627/Mum/2009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2</a:t>
            </a:r>
            <a:r>
              <a:rPr lang="en-US" sz="1600" b="1" i="1" dirty="0">
                <a:solidFill>
                  <a:schemeClr val="tx1"/>
                </a:solidFill>
              </a:rPr>
              <a:t>. The Dy. Commissioner of Income-tax (International Taxation) Kochi vs. </a:t>
            </a:r>
            <a:r>
              <a:rPr lang="en-US" sz="1600" b="1" i="1" dirty="0" err="1">
                <a:solidFill>
                  <a:schemeClr val="tx1"/>
                </a:solidFill>
              </a:rPr>
              <a:t>Sri.K.E.Faizal</a:t>
            </a:r>
            <a:r>
              <a:rPr lang="en-US" sz="1600" b="1" i="1" dirty="0">
                <a:solidFill>
                  <a:schemeClr val="tx1"/>
                </a:solidFill>
              </a:rPr>
              <a:t> </a:t>
            </a:r>
            <a:r>
              <a:rPr lang="en-US" sz="1600" b="1" i="1" dirty="0" smtClean="0">
                <a:solidFill>
                  <a:schemeClr val="tx1"/>
                </a:solidFill>
              </a:rPr>
              <a:t>ITA No.423/</a:t>
            </a:r>
            <a:r>
              <a:rPr lang="en-US" sz="1600" b="1" i="1" dirty="0" err="1" smtClean="0">
                <a:solidFill>
                  <a:schemeClr val="tx1"/>
                </a:solidFill>
              </a:rPr>
              <a:t>Coch</a:t>
            </a:r>
            <a:r>
              <a:rPr lang="en-US" sz="1600" b="1" i="1" dirty="0" smtClean="0">
                <a:solidFill>
                  <a:schemeClr val="tx1"/>
                </a:solidFill>
              </a:rPr>
              <a:t>/2018</a:t>
            </a:r>
            <a:endParaRPr lang="en-IN" sz="1600" b="1" i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33" idx="1"/>
          </p:cNvCxnSpPr>
          <p:nvPr/>
        </p:nvCxnSpPr>
        <p:spPr>
          <a:xfrm flipH="1">
            <a:off x="6624214" y="4191749"/>
            <a:ext cx="333472" cy="689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" name="Google Shape;976;p86"/>
          <p:cNvSpPr txBox="1"/>
          <p:nvPr/>
        </p:nvSpPr>
        <p:spPr>
          <a:xfrm>
            <a:off x="-128422" y="158103"/>
            <a:ext cx="7515546" cy="40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Tax free investing in India through Mutual Funds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94" name="Google Shape;994;p88"/>
          <p:cNvSpPr txBox="1"/>
          <p:nvPr/>
        </p:nvSpPr>
        <p:spPr>
          <a:xfrm>
            <a:off x="160153" y="1165990"/>
            <a:ext cx="8926697" cy="477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 algn="just">
              <a:buClr>
                <a:srgbClr val="003399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Investment in a </a:t>
            </a:r>
            <a:r>
              <a:rPr lang="en-US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concentrated portfolio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of Equity Shares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 algn="just">
              <a:buClr>
                <a:srgbClr val="003399"/>
              </a:buClr>
              <a:buSzPts val="2400"/>
              <a:buFont typeface="Wingdings" panose="05000000000000000000" pitchFamily="2" charset="2"/>
              <a:buChar char="ü"/>
            </a:pPr>
            <a:endParaRPr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75" indent="-171450" algn="just">
              <a:buClr>
                <a:srgbClr val="003399"/>
              </a:buClr>
              <a:buSzPts val="1000"/>
              <a:buFont typeface="Wingdings" panose="05000000000000000000" pitchFamily="2" charset="2"/>
              <a:buChar char="ü"/>
            </a:pPr>
            <a:endParaRPr sz="9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buClr>
                <a:srgbClr val="003399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Choice of </a:t>
            </a:r>
            <a:r>
              <a:rPr lang="en-US" sz="24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portfolio strategy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with the </a:t>
            </a:r>
            <a:r>
              <a:rPr lang="en-US" sz="24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fund manager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is available as per specific needs.</a:t>
            </a:r>
          </a:p>
          <a:p>
            <a:pPr marL="342900" indent="-342900" algn="just">
              <a:buClr>
                <a:srgbClr val="003399"/>
              </a:buClr>
              <a:buSzPts val="2400"/>
              <a:buFont typeface="Wingdings" panose="05000000000000000000" pitchFamily="2" charset="2"/>
              <a:buChar char="ü"/>
            </a:pPr>
            <a:endParaRPr lang="en-US" sz="2400" b="1" u="sng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342900" indent="-342900" algn="just">
              <a:buClr>
                <a:srgbClr val="003399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Limited </a:t>
            </a:r>
            <a:r>
              <a:rPr lang="en-US" sz="24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regulatory restrictions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on fund 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management – Hence 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concentrated portfolio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with </a:t>
            </a:r>
            <a:r>
              <a:rPr lang="en-US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diversification </a:t>
            </a:r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equity shares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75" indent="-171450" algn="just">
              <a:buClr>
                <a:srgbClr val="003399"/>
              </a:buClr>
              <a:buSzPts val="1000"/>
              <a:buFont typeface="Wingdings" panose="05000000000000000000" pitchFamily="2" charset="2"/>
              <a:buChar char="ü"/>
            </a:pPr>
            <a:endParaRPr sz="9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buClr>
                <a:srgbClr val="003399"/>
              </a:buClr>
              <a:buSzPts val="2400"/>
              <a:buFont typeface="Wingdings" panose="05000000000000000000" pitchFamily="2" charset="2"/>
              <a:buChar char="ü"/>
            </a:pPr>
            <a:endParaRPr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9075" indent="-171450" algn="just">
              <a:buClr>
                <a:srgbClr val="003399"/>
              </a:buClr>
              <a:buSzPts val="1000"/>
              <a:buFont typeface="Wingdings" panose="05000000000000000000" pitchFamily="2" charset="2"/>
              <a:buChar char="ü"/>
            </a:pPr>
            <a:endParaRPr sz="9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buClr>
                <a:srgbClr val="003399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PMS portfolio 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impacted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inflow &amp; outflow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of other investors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 algn="just">
              <a:buClr>
                <a:srgbClr val="003399"/>
              </a:buClr>
              <a:buSzPts val="2400"/>
              <a:buFont typeface="Wingdings" panose="05000000000000000000" pitchFamily="2" charset="2"/>
              <a:buChar char="ü"/>
            </a:pPr>
            <a:endParaRPr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7625" algn="just">
              <a:buClr>
                <a:srgbClr val="003399"/>
              </a:buClr>
              <a:buSzPts val="1000"/>
            </a:pPr>
            <a:endParaRPr sz="9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buClr>
                <a:srgbClr val="003399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Minimum investment size </a:t>
            </a:r>
            <a:r>
              <a:rPr lang="en-US" sz="2400" b="1" u="sng" dirty="0" err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. 50,00,000/-.</a:t>
            </a:r>
            <a:endParaRPr sz="1600" dirty="0">
              <a:solidFill>
                <a:srgbClr val="00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8" name="Google Shape;995;p88"/>
          <p:cNvSpPr txBox="1"/>
          <p:nvPr/>
        </p:nvSpPr>
        <p:spPr>
          <a:xfrm>
            <a:off x="-888515" y="145325"/>
            <a:ext cx="9144000" cy="40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C00000"/>
              </a:buClr>
              <a:buSzPts val="2800"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Investment in Portfolio Management Service (PMS)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5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3" name="Google Shape;1003;p89"/>
          <p:cNvSpPr txBox="1"/>
          <p:nvPr/>
        </p:nvSpPr>
        <p:spPr>
          <a:xfrm>
            <a:off x="160153" y="2064216"/>
            <a:ext cx="8823694" cy="265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 algn="just">
              <a:buClr>
                <a:srgbClr val="003399"/>
              </a:buClr>
              <a:buSzPts val="32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“CATCH THEM YOUNG” - </a:t>
            </a: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early mover advantage</a:t>
            </a: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dirty="0">
              <a:solidFill>
                <a:srgbClr val="003399"/>
              </a:solidFill>
            </a:endParaRPr>
          </a:p>
          <a:p>
            <a:pPr marL="495300" indent="-342900" algn="just">
              <a:buClr>
                <a:srgbClr val="003399"/>
              </a:buClr>
              <a:buSzPts val="3200"/>
              <a:buFont typeface="Wingdings" panose="05000000000000000000" pitchFamily="2" charset="2"/>
              <a:buChar char="ü"/>
            </a:pPr>
            <a:endParaRPr sz="28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buClr>
                <a:srgbClr val="003399"/>
              </a:buClr>
              <a:buSzPts val="32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The returns on such stock would be </a:t>
            </a: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multi-bagger.</a:t>
            </a:r>
            <a:endParaRPr sz="28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indent="-342900" algn="just">
              <a:buClr>
                <a:srgbClr val="003399"/>
              </a:buClr>
              <a:buSzPts val="3200"/>
              <a:buFont typeface="Wingdings" panose="05000000000000000000" pitchFamily="2" charset="2"/>
              <a:buChar char="ü"/>
            </a:pPr>
            <a:endParaRPr sz="2800" b="1" u="sng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buClr>
                <a:srgbClr val="003399"/>
              </a:buClr>
              <a:buSzPts val="32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When the </a:t>
            </a: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come for IPO</a:t>
            </a: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the success story is </a:t>
            </a: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evident</a:t>
            </a: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visible </a:t>
            </a: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to the world at large.</a:t>
            </a: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rgbClr val="003399"/>
              </a:solidFill>
            </a:endParaRPr>
          </a:p>
        </p:txBody>
      </p:sp>
      <p:sp>
        <p:nvSpPr>
          <p:cNvPr id="1004" name="Google Shape;1004;p89"/>
          <p:cNvSpPr txBox="1"/>
          <p:nvPr/>
        </p:nvSpPr>
        <p:spPr>
          <a:xfrm>
            <a:off x="13648" y="1172208"/>
            <a:ext cx="9103055" cy="3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en-US" sz="2800" b="1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Why should we invest </a:t>
            </a:r>
            <a:r>
              <a:rPr lang="en-US" sz="28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into </a:t>
            </a:r>
            <a:r>
              <a:rPr lang="en-US" sz="28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such investment options?</a:t>
            </a:r>
            <a:endParaRPr sz="2800" b="1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89"/>
          <p:cNvSpPr txBox="1"/>
          <p:nvPr/>
        </p:nvSpPr>
        <p:spPr>
          <a:xfrm>
            <a:off x="-1" y="400273"/>
            <a:ext cx="7368195" cy="3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Investment in </a:t>
            </a:r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Unlisted/Pre-IPO equity shares </a:t>
            </a:r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800" b="1" dirty="0" smtClean="0">
                <a:latin typeface="Calibri"/>
                <a:ea typeface="Calibri"/>
                <a:cs typeface="Calibri"/>
                <a:sym typeface="Calibri"/>
              </a:rPr>
              <a:t>Promising Startups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14" name="Google Shape;1014;p90"/>
          <p:cNvSpPr txBox="1"/>
          <p:nvPr/>
        </p:nvSpPr>
        <p:spPr>
          <a:xfrm>
            <a:off x="165336" y="1600648"/>
            <a:ext cx="8781716" cy="3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lt1"/>
              </a:buClr>
              <a:buSzPts val="2700"/>
            </a:pPr>
            <a:r>
              <a:rPr lang="en-US" sz="2800" b="1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Parameters for stock selection when investment directly in specific </a:t>
            </a:r>
            <a:r>
              <a:rPr lang="en-US" sz="28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stock</a:t>
            </a:r>
            <a:endParaRPr sz="2800" b="1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90"/>
          <p:cNvSpPr txBox="1"/>
          <p:nvPr/>
        </p:nvSpPr>
        <p:spPr>
          <a:xfrm>
            <a:off x="573823" y="2638404"/>
            <a:ext cx="8367433" cy="241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Promoter.</a:t>
            </a:r>
            <a:endParaRPr sz="1400" dirty="0">
              <a:solidFill>
                <a:srgbClr val="003399"/>
              </a:solidFill>
            </a:endParaRPr>
          </a:p>
          <a:p>
            <a:pPr marL="185738" indent="-128588" algn="just">
              <a:lnSpc>
                <a:spcPct val="90000"/>
              </a:lnSpc>
              <a:buClr>
                <a:srgbClr val="003399"/>
              </a:buClr>
              <a:buSzPts val="1200"/>
              <a:buFont typeface="Wingdings" panose="05000000000000000000" pitchFamily="2" charset="2"/>
              <a:buChar char="ü"/>
            </a:pPr>
            <a:endParaRPr sz="1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Track Record.</a:t>
            </a:r>
            <a:endParaRPr sz="1400" dirty="0">
              <a:solidFill>
                <a:srgbClr val="003399"/>
              </a:solidFill>
            </a:endParaRPr>
          </a:p>
          <a:p>
            <a:pPr marL="185738" indent="-128588" algn="just">
              <a:lnSpc>
                <a:spcPct val="90000"/>
              </a:lnSpc>
              <a:buClr>
                <a:srgbClr val="003399"/>
              </a:buClr>
              <a:buSzPts val="1200"/>
              <a:buFont typeface="Wingdings" panose="05000000000000000000" pitchFamily="2" charset="2"/>
              <a:buChar char="ü"/>
            </a:pPr>
            <a:endParaRPr sz="1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Business activity – Futuristic.</a:t>
            </a:r>
            <a:endParaRPr sz="1400" dirty="0">
              <a:solidFill>
                <a:srgbClr val="003399"/>
              </a:solidFill>
            </a:endParaRPr>
          </a:p>
          <a:p>
            <a:pPr marL="185738" indent="-128588" algn="just">
              <a:lnSpc>
                <a:spcPct val="90000"/>
              </a:lnSpc>
              <a:buClr>
                <a:srgbClr val="003399"/>
              </a:buClr>
              <a:buSzPts val="1200"/>
              <a:buFont typeface="Wingdings" panose="05000000000000000000" pitchFamily="2" charset="2"/>
              <a:buChar char="ü"/>
            </a:pPr>
            <a:endParaRPr sz="1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MOAT – Competitive advantage available.</a:t>
            </a:r>
            <a:endParaRPr sz="1400" dirty="0">
              <a:solidFill>
                <a:srgbClr val="003399"/>
              </a:solidFill>
            </a:endParaRPr>
          </a:p>
          <a:p>
            <a:pPr marL="185738" indent="-128588" algn="just">
              <a:lnSpc>
                <a:spcPct val="90000"/>
              </a:lnSpc>
              <a:buClr>
                <a:srgbClr val="003399"/>
              </a:buClr>
              <a:buSzPts val="1200"/>
              <a:buFont typeface="Wingdings" panose="05000000000000000000" pitchFamily="2" charset="2"/>
              <a:buChar char="ü"/>
            </a:pPr>
            <a:endParaRPr sz="1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Possibility of value unlocking – chances of going for IPO.</a:t>
            </a:r>
            <a:endParaRPr sz="1400" dirty="0">
              <a:solidFill>
                <a:srgbClr val="003399"/>
              </a:solidFill>
            </a:endParaRPr>
          </a:p>
          <a:p>
            <a:pPr marL="290513" indent="-214313" algn="just">
              <a:lnSpc>
                <a:spcPct val="90000"/>
              </a:lnSpc>
              <a:buClr>
                <a:srgbClr val="003399"/>
              </a:buClr>
              <a:buSzPts val="1600"/>
              <a:buFont typeface="Wingdings" panose="05000000000000000000" pitchFamily="2" charset="2"/>
              <a:buChar char="ü"/>
            </a:pPr>
            <a:endParaRPr sz="14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Comfort in longer holding period – For delay in IPO.</a:t>
            </a:r>
            <a:endParaRPr sz="1400" dirty="0">
              <a:solidFill>
                <a:srgbClr val="003399"/>
              </a:solidFill>
            </a:endParaRPr>
          </a:p>
        </p:txBody>
      </p:sp>
      <p:sp>
        <p:nvSpPr>
          <p:cNvPr id="7" name="Google Shape;1005;p89"/>
          <p:cNvSpPr txBox="1"/>
          <p:nvPr/>
        </p:nvSpPr>
        <p:spPr>
          <a:xfrm>
            <a:off x="0" y="-77634"/>
            <a:ext cx="7368194" cy="69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Investment in </a:t>
            </a: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Unlisted Equity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Shares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13" name="Google Shape;1013;p90"/>
          <p:cNvSpPr txBox="1"/>
          <p:nvPr/>
        </p:nvSpPr>
        <p:spPr>
          <a:xfrm>
            <a:off x="-34647" y="1359217"/>
            <a:ext cx="8738511" cy="3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Case Study: </a:t>
            </a:r>
            <a:r>
              <a:rPr lang="en-US" sz="28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Success story of unlisted </a:t>
            </a: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stocks of </a:t>
            </a:r>
            <a:r>
              <a:rPr lang="en-US" sz="28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Tata </a:t>
            </a: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Technologies Ltd.</a:t>
            </a:r>
            <a:endParaRPr sz="2800" b="1" u="sng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90"/>
          <p:cNvSpPr txBox="1"/>
          <p:nvPr/>
        </p:nvSpPr>
        <p:spPr>
          <a:xfrm>
            <a:off x="-36512" y="1984428"/>
            <a:ext cx="9153216" cy="3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2700"/>
            </a:pPr>
            <a:r>
              <a:rPr lang="en-US" sz="2400" b="1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7x in </a:t>
            </a:r>
            <a:r>
              <a:rPr lang="en-US" sz="24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2400" b="1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years </a:t>
            </a:r>
            <a:r>
              <a:rPr lang="en-US" sz="24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– 88% CAGR return on investment!!!</a:t>
            </a:r>
            <a:endParaRPr sz="2400" b="1" i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90"/>
          <p:cNvSpPr txBox="1"/>
          <p:nvPr/>
        </p:nvSpPr>
        <p:spPr>
          <a:xfrm>
            <a:off x="573823" y="2652472"/>
            <a:ext cx="8367433" cy="241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marL="342900" indent="-342900" algn="just">
              <a:lnSpc>
                <a:spcPct val="90000"/>
              </a:lnSpc>
              <a:buClr>
                <a:schemeClr val="lt1"/>
              </a:buClr>
              <a:buSzPts val="2800"/>
              <a:buFont typeface="Wingdings" panose="05000000000000000000" pitchFamily="2" charset="2"/>
              <a:buChar char="ü"/>
            </a:pPr>
            <a:endParaRPr sz="135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0750"/>
              </p:ext>
            </p:extLst>
          </p:nvPr>
        </p:nvGraphicFramePr>
        <p:xfrm>
          <a:off x="250166" y="2482407"/>
          <a:ext cx="8691089" cy="3406142"/>
        </p:xfrm>
        <a:graphic>
          <a:graphicData uri="http://schemas.openxmlformats.org/drawingml/2006/table">
            <a:tbl>
              <a:tblPr/>
              <a:tblGrid>
                <a:gridCol w="214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6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93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Activity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Month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No. of shares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Price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Amount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Investment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Feb 2021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1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1575/-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1575/-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Pre</a:t>
                      </a:r>
                      <a:r>
                        <a:rPr lang="en-US" sz="2400" b="1" kern="1200" baseline="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b="1" kern="120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Bonus/Split</a:t>
                      </a:r>
                      <a:endParaRPr lang="en-IN" sz="2400" b="1" kern="1200" dirty="0">
                        <a:solidFill>
                          <a:srgbClr val="003399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Dec 2022</a:t>
                      </a:r>
                      <a:endParaRPr lang="en-IN" sz="2400" b="1" kern="1200" dirty="0">
                        <a:solidFill>
                          <a:srgbClr val="003399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IN" sz="2400" b="1" kern="1200" dirty="0">
                        <a:solidFill>
                          <a:srgbClr val="003399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7119/-</a:t>
                      </a:r>
                      <a:endParaRPr lang="en-IN" sz="2400" b="1" kern="1200" dirty="0">
                        <a:solidFill>
                          <a:srgbClr val="003399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rgbClr val="003399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7119/-</a:t>
                      </a:r>
                      <a:endParaRPr lang="en-IN" sz="2400" b="1" kern="1200" dirty="0">
                        <a:solidFill>
                          <a:srgbClr val="003399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583727"/>
                  </a:ext>
                </a:extLst>
              </a:tr>
              <a:tr h="1885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Bonus (1:1)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Jan 2023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2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814/-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1628/-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Split (5:1)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Jan 2023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10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814/-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8140/-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IPO price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Nov 2023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10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500/-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5000/-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Current</a:t>
                      </a:r>
                      <a:r>
                        <a:rPr lang="en-US" sz="2400" b="1" baseline="0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price 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15</a:t>
                      </a:r>
                      <a:r>
                        <a:rPr lang="en-US" sz="2400" b="1" baseline="30000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 March 24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10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1046/-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99"/>
                          </a:solidFill>
                          <a:latin typeface="Calibri" pitchFamily="34" charset="0"/>
                        </a:rPr>
                        <a:t>10460/-</a:t>
                      </a:r>
                      <a:endParaRPr lang="en-IN" sz="2400" b="1" dirty="0">
                        <a:solidFill>
                          <a:srgbClr val="003399"/>
                        </a:solidFill>
                        <a:latin typeface="Calibri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Google Shape;795;p68"/>
          <p:cNvSpPr/>
          <p:nvPr/>
        </p:nvSpPr>
        <p:spPr>
          <a:xfrm>
            <a:off x="7546660" y="3265706"/>
            <a:ext cx="1174656" cy="44597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795;p68"/>
          <p:cNvSpPr/>
          <p:nvPr/>
        </p:nvSpPr>
        <p:spPr>
          <a:xfrm>
            <a:off x="7553353" y="5463446"/>
            <a:ext cx="1174656" cy="44597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13" name="Google Shape;1005;p89"/>
          <p:cNvSpPr txBox="1"/>
          <p:nvPr/>
        </p:nvSpPr>
        <p:spPr>
          <a:xfrm>
            <a:off x="0" y="-77634"/>
            <a:ext cx="7368194" cy="69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Investment in </a:t>
            </a: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Unlisted Equity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Shares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3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3" name="Google Shape;1023;p91"/>
          <p:cNvSpPr txBox="1"/>
          <p:nvPr/>
        </p:nvSpPr>
        <p:spPr>
          <a:xfrm>
            <a:off x="0" y="925114"/>
            <a:ext cx="9144000" cy="35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2700"/>
            </a:pPr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Stocks of top Indian unlisted companies with bright future available </a:t>
            </a:r>
            <a:endParaRPr sz="2400" b="1" u="sng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91"/>
          <p:cNvSpPr txBox="1"/>
          <p:nvPr/>
        </p:nvSpPr>
        <p:spPr>
          <a:xfrm>
            <a:off x="71773" y="5011081"/>
            <a:ext cx="8995145" cy="392385"/>
          </a:xfrm>
          <a:prstGeom prst="rect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100" b="1" i="1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Seek complete details from us for investing in these companies</a:t>
            </a:r>
            <a:endParaRPr sz="2100" b="1" i="1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59" y="1505243"/>
            <a:ext cx="6120725" cy="3102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8" name="Google Shape;1005;p89"/>
          <p:cNvSpPr txBox="1"/>
          <p:nvPr/>
        </p:nvSpPr>
        <p:spPr>
          <a:xfrm>
            <a:off x="0" y="-77634"/>
            <a:ext cx="7368194" cy="69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Investment in </a:t>
            </a: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Unlisted Equity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Shares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3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3" name="Google Shape;1043;p93"/>
          <p:cNvSpPr txBox="1"/>
          <p:nvPr/>
        </p:nvSpPr>
        <p:spPr>
          <a:xfrm>
            <a:off x="198408" y="1915067"/>
            <a:ext cx="8748062" cy="290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marL="257175" indent="-257175" algn="just">
              <a:lnSpc>
                <a:spcPct val="90000"/>
              </a:lnSpc>
              <a:buClr>
                <a:srgbClr val="003399"/>
              </a:buClr>
              <a:buSzPts val="2800"/>
              <a:buFont typeface="Noto Sans Symbols"/>
              <a:buChar char="▪"/>
            </a:pP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Which unlisted </a:t>
            </a:r>
            <a:r>
              <a:rPr lang="en-US" sz="28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companies/startups</a:t>
            </a:r>
            <a:r>
              <a:rPr lang="en-US" sz="28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to invest in?</a:t>
            </a:r>
            <a:endParaRPr sz="1600" dirty="0">
              <a:solidFill>
                <a:srgbClr val="003399"/>
              </a:solidFill>
            </a:endParaRPr>
          </a:p>
          <a:p>
            <a:pPr algn="just"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    Their business, future, promoters, chances of IPO, etc.</a:t>
            </a:r>
            <a:endParaRPr sz="1600" dirty="0">
              <a:solidFill>
                <a:srgbClr val="003399"/>
              </a:solidFill>
            </a:endParaRPr>
          </a:p>
          <a:p>
            <a:pPr marL="257175" indent="-123825" algn="just">
              <a:lnSpc>
                <a:spcPct val="90000"/>
              </a:lnSpc>
              <a:buClr>
                <a:schemeClr val="dk1"/>
              </a:buClr>
              <a:buSzPts val="2800"/>
            </a:pPr>
            <a:endParaRPr sz="28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 algn="just">
              <a:lnSpc>
                <a:spcPct val="90000"/>
              </a:lnSpc>
              <a:buClr>
                <a:srgbClr val="003399"/>
              </a:buClr>
              <a:buSzPts val="2800"/>
              <a:buFont typeface="Noto Sans Symbols"/>
              <a:buChar char="▪"/>
            </a:pP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What price</a:t>
            </a: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to pay for unlisted </a:t>
            </a:r>
            <a:r>
              <a:rPr lang="en-US" sz="28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stocks/startups?</a:t>
            </a:r>
            <a:endParaRPr sz="1600" dirty="0">
              <a:solidFill>
                <a:srgbClr val="003399"/>
              </a:solidFill>
            </a:endParaRPr>
          </a:p>
          <a:p>
            <a:pPr marL="334566" indent="-261937" algn="just"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US" sz="28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   Comparison with Indian &amp; Global peers, adopting well analyzed valuation model.</a:t>
            </a:r>
            <a:endParaRPr sz="1600" dirty="0">
              <a:solidFill>
                <a:srgbClr val="003399"/>
              </a:solidFill>
            </a:endParaRPr>
          </a:p>
        </p:txBody>
      </p:sp>
      <p:sp>
        <p:nvSpPr>
          <p:cNvPr id="7" name="Google Shape;1034;p92"/>
          <p:cNvSpPr/>
          <p:nvPr/>
        </p:nvSpPr>
        <p:spPr>
          <a:xfrm>
            <a:off x="0" y="1077800"/>
            <a:ext cx="9144000" cy="45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Challenges for investment </a:t>
            </a:r>
            <a:r>
              <a:rPr lang="en-US" sz="2800" b="1" i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800" b="1" i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promising startups</a:t>
            </a:r>
            <a:endParaRPr sz="1600" i="1" u="sng" dirty="0">
              <a:solidFill>
                <a:srgbClr val="0033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10" name="Google Shape;1005;p89"/>
          <p:cNvSpPr txBox="1"/>
          <p:nvPr/>
        </p:nvSpPr>
        <p:spPr>
          <a:xfrm>
            <a:off x="0" y="-77634"/>
            <a:ext cx="7368194" cy="692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Investment in </a:t>
            </a: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Unlisted Equity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Shares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7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3" name="Google Shape;1033;p92"/>
          <p:cNvSpPr txBox="1"/>
          <p:nvPr/>
        </p:nvSpPr>
        <p:spPr>
          <a:xfrm>
            <a:off x="198031" y="2802762"/>
            <a:ext cx="8839833" cy="305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b" anchorCtr="0">
            <a:noAutofit/>
          </a:bodyPr>
          <a:lstStyle/>
          <a:p>
            <a:pPr marL="342900" lvl="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Structured way of investment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into 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Unlisted 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Stocks.</a:t>
            </a:r>
            <a:endParaRPr lang="en-US" sz="2000" dirty="0">
              <a:solidFill>
                <a:srgbClr val="003399"/>
              </a:solidFill>
            </a:endParaRPr>
          </a:p>
          <a:p>
            <a:pPr lvl="0" algn="just">
              <a:lnSpc>
                <a:spcPct val="90000"/>
              </a:lnSpc>
              <a:buClr>
                <a:srgbClr val="003399"/>
              </a:buClr>
              <a:buSzPts val="2000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Investment by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highly experienced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Fund Managers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connected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with industry.</a:t>
            </a:r>
          </a:p>
          <a:p>
            <a:pPr marL="469900" lvl="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Finding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promising investment ideas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available at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attractive  valuations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dirty="0" smtClean="0">
              <a:solidFill>
                <a:srgbClr val="003399"/>
              </a:solidFill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endParaRPr lang="en-US" sz="2000" b="1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AIF 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managed by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institution of high repute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dirty="0">
              <a:solidFill>
                <a:srgbClr val="003399"/>
              </a:solidFill>
            </a:endParaRPr>
          </a:p>
          <a:p>
            <a:pPr marL="469900" lvl="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Minimum investment size is </a:t>
            </a:r>
            <a:r>
              <a:rPr lang="en-US" sz="2000" b="1" u="sng" dirty="0" err="1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Rs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 1 Cr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payable normally in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tranches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dirty="0">
              <a:solidFill>
                <a:srgbClr val="003399"/>
              </a:solidFill>
            </a:endParaRPr>
          </a:p>
          <a:p>
            <a:pPr marL="469900" lvl="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Investment period could be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5 + 1 + 1 years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AIFs 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for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listed stocks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-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T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</a:rPr>
              <a:t>axation &amp; Compliance of gains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</a:rPr>
              <a:t> from sale of securities is the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</a:rPr>
              <a:t>responsibility of the AIF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</a:rPr>
              <a:t>  and not the investor - same as a Mutual Fund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</a:rPr>
              <a:t>.</a:t>
            </a: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</a:endParaRPr>
          </a:p>
          <a:p>
            <a:pPr marL="342900" indent="-342900" algn="just">
              <a:lnSpc>
                <a:spcPct val="90000"/>
              </a:lnSpc>
              <a:buClr>
                <a:srgbClr val="003399"/>
              </a:buClr>
              <a:buSzPts val="2000"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</a:rPr>
              <a:t>The </a:t>
            </a:r>
            <a:r>
              <a:rPr lang="en-US" sz="2000" b="1" u="sng" dirty="0" smtClean="0">
                <a:solidFill>
                  <a:srgbClr val="003399"/>
                </a:solidFill>
                <a:ea typeface="Calibri"/>
                <a:cs typeface="Calibri"/>
              </a:rPr>
              <a:t>gains on listed stocks AIF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</a:rPr>
              <a:t> are </a:t>
            </a:r>
            <a:r>
              <a:rPr lang="en-US" sz="2000" b="1" u="sng" dirty="0" smtClean="0">
                <a:solidFill>
                  <a:srgbClr val="003399"/>
                </a:solidFill>
                <a:ea typeface="Calibri"/>
                <a:cs typeface="Calibri"/>
              </a:rPr>
              <a:t>not taxable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</a:rPr>
              <a:t> in the </a:t>
            </a:r>
            <a:r>
              <a:rPr lang="en-US" sz="2000" b="1" u="sng" dirty="0" smtClean="0">
                <a:solidFill>
                  <a:srgbClr val="003399"/>
                </a:solidFill>
                <a:ea typeface="Calibri"/>
                <a:cs typeface="Calibri"/>
              </a:rPr>
              <a:t>hands of the investor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</a:rPr>
              <a:t> since they are taxed at the fund level.</a:t>
            </a:r>
            <a:endParaRPr lang="en-US" sz="2000" b="1" dirty="0">
              <a:solidFill>
                <a:srgbClr val="003399"/>
              </a:solidFill>
              <a:ea typeface="Calibri"/>
              <a:cs typeface="Calibri"/>
            </a:endParaRPr>
          </a:p>
        </p:txBody>
      </p:sp>
      <p:sp>
        <p:nvSpPr>
          <p:cNvPr id="18" name="Google Shape;1034;p92"/>
          <p:cNvSpPr/>
          <p:nvPr/>
        </p:nvSpPr>
        <p:spPr>
          <a:xfrm>
            <a:off x="-888512" y="148371"/>
            <a:ext cx="9144000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Investment </a:t>
            </a: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through Alternative </a:t>
            </a: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Investment </a:t>
            </a: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Funds </a:t>
            </a:r>
            <a:r>
              <a:rPr lang="en-US" sz="2500" b="1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AIFs)</a:t>
            </a:r>
            <a:endParaRPr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90"/>
            <a:ext cx="7368193" cy="73771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Indian Investments </a:t>
            </a:r>
            <a:r>
              <a:rPr lang="en-US" sz="3600" b="1" dirty="0" smtClean="0">
                <a:latin typeface="+mn-lt"/>
              </a:rPr>
              <a:t>Summary</a:t>
            </a:r>
            <a:endParaRPr lang="en-IN" sz="36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702911"/>
              </p:ext>
            </p:extLst>
          </p:nvPr>
        </p:nvGraphicFramePr>
        <p:xfrm>
          <a:off x="109053" y="1062128"/>
          <a:ext cx="8902043" cy="4526256"/>
        </p:xfrm>
        <a:graphic>
          <a:graphicData uri="http://schemas.openxmlformats.org/drawingml/2006/table">
            <a:tbl>
              <a:tblPr/>
              <a:tblGrid>
                <a:gridCol w="2033411">
                  <a:extLst>
                    <a:ext uri="{9D8B030D-6E8A-4147-A177-3AD203B41FA5}">
                      <a16:colId xmlns:a16="http://schemas.microsoft.com/office/drawing/2014/main" val="4008149039"/>
                    </a:ext>
                  </a:extLst>
                </a:gridCol>
                <a:gridCol w="1424763">
                  <a:extLst>
                    <a:ext uri="{9D8B030D-6E8A-4147-A177-3AD203B41FA5}">
                      <a16:colId xmlns:a16="http://schemas.microsoft.com/office/drawing/2014/main" val="1908448051"/>
                    </a:ext>
                  </a:extLst>
                </a:gridCol>
                <a:gridCol w="1562986">
                  <a:extLst>
                    <a:ext uri="{9D8B030D-6E8A-4147-A177-3AD203B41FA5}">
                      <a16:colId xmlns:a16="http://schemas.microsoft.com/office/drawing/2014/main" val="1655194387"/>
                    </a:ext>
                  </a:extLst>
                </a:gridCol>
                <a:gridCol w="2264735">
                  <a:extLst>
                    <a:ext uri="{9D8B030D-6E8A-4147-A177-3AD203B41FA5}">
                      <a16:colId xmlns:a16="http://schemas.microsoft.com/office/drawing/2014/main" val="70827319"/>
                    </a:ext>
                  </a:extLst>
                </a:gridCol>
                <a:gridCol w="1616148">
                  <a:extLst>
                    <a:ext uri="{9D8B030D-6E8A-4147-A177-3AD203B41FA5}">
                      <a16:colId xmlns:a16="http://schemas.microsoft.com/office/drawing/2014/main" val="1203778487"/>
                    </a:ext>
                  </a:extLst>
                </a:gridCol>
              </a:tblGrid>
              <a:tr h="77815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Investment 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Vehicle​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Minimum Ticket Size​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Liquidity​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Bank 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account</a:t>
                      </a:r>
                      <a:r>
                        <a:rPr lang="en-US" sz="1800" b="1" i="0" baseline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&amp; </a:t>
                      </a:r>
                      <a:r>
                        <a:rPr lang="en-US" sz="1800" b="1" i="0" dirty="0" err="1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Demat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account requirement​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Recommended</a:t>
                      </a:r>
                      <a:r>
                        <a:rPr lang="en-US" sz="1800" b="1" i="0" baseline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Time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Horizon​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454399"/>
                  </a:ext>
                </a:extLst>
              </a:tr>
              <a:tr h="52545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Mutual Funds​</a:t>
                      </a:r>
                      <a:endParaRPr lang="en-US" sz="1800" b="1" i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8 SGD 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​/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INR 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500​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High​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NRE / 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NRO</a:t>
                      </a:r>
                      <a:r>
                        <a:rPr lang="en-US" sz="1800" b="1" i="0" baseline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Bank account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5 years +​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5" marR="68575" marT="34288" marB="3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695199"/>
                  </a:ext>
                </a:extLst>
              </a:tr>
              <a:tr h="72411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PMS​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80K 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SGD /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INR 50 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lakhs​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Moderate​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NRE 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PIS </a:t>
                      </a:r>
                      <a:r>
                        <a:rPr lang="en-US" sz="1800" b="1" i="0" dirty="0" err="1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Demat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/ NRO </a:t>
                      </a:r>
                      <a:r>
                        <a:rPr lang="en-US" sz="1800" b="1" i="0" dirty="0" err="1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Demat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Account</a:t>
                      </a:r>
                      <a:r>
                        <a:rPr lang="en-US" sz="1800" b="1" i="0" baseline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NRE / NRO Bank 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Account​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5 years +​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5" marR="68575" marT="34288" marB="3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712813"/>
                  </a:ext>
                </a:extLst>
              </a:tr>
              <a:tr h="29084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Pre-IPO/Unlisted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Equity Shares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1600 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SGD /​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INR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1 lakh​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Low-Moderate​​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NRO </a:t>
                      </a:r>
                      <a:r>
                        <a:rPr lang="en-US" sz="1800" b="1" i="0" dirty="0" err="1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Demat</a:t>
                      </a:r>
                      <a:r>
                        <a:rPr lang="en-US" sz="1800" b="1" i="0" baseline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NRO Bank account​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​7 years +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5" marR="68575" marT="34288" marB="3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258872"/>
                  </a:ext>
                </a:extLst>
              </a:tr>
              <a:tr h="72341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Unlisted Shares AIFs​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161K SGD 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/​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INR 1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 CR​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​NRE PIS </a:t>
                      </a:r>
                      <a:r>
                        <a:rPr lang="en-US" sz="1800" b="1" i="0" dirty="0" err="1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Demat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/ NRO </a:t>
                      </a:r>
                      <a:r>
                        <a:rPr lang="en-US" sz="1800" b="1" i="0" dirty="0" err="1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Demat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Account</a:t>
                      </a:r>
                      <a:r>
                        <a:rPr lang="en-US" sz="1800" b="1" i="0" baseline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 NRE / NRO Bank Account​</a:t>
                      </a:r>
                      <a:endParaRPr lang="en-US" sz="1800" b="1" i="0" dirty="0" smtClean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​7 years +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5" marR="68575" marT="34288" marB="3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187124"/>
                  </a:ext>
                </a:extLst>
              </a:tr>
              <a:tr h="54100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GIFT City </a:t>
                      </a:r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AIFs​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161K SGD /​</a:t>
                      </a:r>
                      <a:endParaRPr lang="en-US" sz="1800" b="1" i="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INR 1  CR​</a:t>
                      </a:r>
                      <a:endParaRPr lang="en-US" sz="1800" b="1" i="0" dirty="0" smtClean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Moderate </a:t>
                      </a:r>
                      <a:r>
                        <a:rPr lang="en-US" sz="1800" b="1" i="0" dirty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-High​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No requirements​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5" marR="68575" marT="34288" marB="3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1800" b="1" i="0" dirty="0" smtClean="0">
                          <a:solidFill>
                            <a:srgbClr val="003399"/>
                          </a:solidFill>
                          <a:effectLst/>
                          <a:latin typeface="Calibri" panose="020F0502020204030204" pitchFamily="34" charset="0"/>
                        </a:rPr>
                        <a:t>​5 years +</a:t>
                      </a:r>
                      <a:endParaRPr lang="en-US" sz="1800" b="1" i="0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5" marR="68575" marT="34288" marB="3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90847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479" y="1277035"/>
            <a:ext cx="131517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4"/>
          <p:cNvSpPr/>
          <p:nvPr/>
        </p:nvSpPr>
        <p:spPr>
          <a:xfrm>
            <a:off x="103632" y="1556791"/>
            <a:ext cx="8937117" cy="4442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B7F9F3-2ACB-4248-BD36-BF1999CE213F}"/>
              </a:ext>
            </a:extLst>
          </p:cNvPr>
          <p:cNvSpPr txBox="1"/>
          <p:nvPr/>
        </p:nvSpPr>
        <p:spPr>
          <a:xfrm>
            <a:off x="631376" y="-27384"/>
            <a:ext cx="7962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alibri" pitchFamily="34" charset="0"/>
              </a:rPr>
              <a:t>Process of investment in </a:t>
            </a:r>
            <a:r>
              <a:rPr lang="en-US" sz="4000" b="1" dirty="0">
                <a:solidFill>
                  <a:srgbClr val="FFFF00"/>
                </a:solidFill>
              </a:rPr>
              <a:t>U.S.</a:t>
            </a:r>
            <a:r>
              <a:rPr lang="en-US" sz="4000" b="1" dirty="0">
                <a:solidFill>
                  <a:srgbClr val="FFFF00"/>
                </a:solidFill>
                <a:latin typeface="Calibri" pitchFamily="34" charset="0"/>
              </a:rPr>
              <a:t> market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3DF22D-5836-4E14-B816-8EF7A14C2EC9}"/>
              </a:ext>
            </a:extLst>
          </p:cNvPr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4" y="-8164"/>
            <a:ext cx="9144000" cy="6858000"/>
          </a:xfrm>
          <a:prstGeom prst="rect">
            <a:avLst/>
          </a:prstGeom>
        </p:spPr>
      </p:pic>
      <p:sp>
        <p:nvSpPr>
          <p:cNvPr id="26" name="object 3"/>
          <p:cNvSpPr txBox="1"/>
          <p:nvPr/>
        </p:nvSpPr>
        <p:spPr>
          <a:xfrm>
            <a:off x="103516" y="1868139"/>
            <a:ext cx="9040484" cy="52956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>
              <a:defRPr lang="en-US"/>
            </a:defPPr>
            <a:lvl1pPr marL="466725" marR="3810" indent="-457200">
              <a:spcBef>
                <a:spcPts val="75"/>
              </a:spcBef>
              <a:buFont typeface="Wingdings" panose="05000000000000000000" pitchFamily="2" charset="2"/>
              <a:buChar char="Ø"/>
              <a:tabLst>
                <a:tab pos="180975" algn="l"/>
              </a:tabLst>
              <a:defRPr sz="2600" b="1" spc="-4">
                <a:solidFill>
                  <a:srgbClr val="003399"/>
                </a:solidFill>
                <a:cs typeface="Arial"/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sz="2400" u="sng" dirty="0"/>
              <a:t>Visit </a:t>
            </a:r>
            <a:r>
              <a:rPr lang="en-US" sz="2400" u="sng" dirty="0"/>
              <a:t>our platform</a:t>
            </a:r>
            <a:r>
              <a:rPr sz="2400" dirty="0"/>
              <a:t>: ashutoshfinserv.vested.co.</a:t>
            </a:r>
            <a:r>
              <a:rPr lang="en-US" sz="2400" dirty="0"/>
              <a:t>in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Broker partner is </a:t>
            </a:r>
            <a:r>
              <a:rPr lang="en-US" sz="2400" u="sng" dirty="0" err="1"/>
              <a:t>DriveWealth</a:t>
            </a:r>
            <a:r>
              <a:rPr lang="en-US" sz="2400" u="sng" dirty="0"/>
              <a:t> LLC</a:t>
            </a:r>
            <a:r>
              <a:rPr lang="en-US" sz="2400" dirty="0"/>
              <a:t> and custodian is </a:t>
            </a:r>
            <a:r>
              <a:rPr lang="en-US" sz="2400" u="sng" dirty="0"/>
              <a:t>Citibank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No brokerage/transaction charges/account opening charges –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 smtClean="0"/>
              <a:t>Fixed </a:t>
            </a:r>
            <a:r>
              <a:rPr lang="en-US" sz="2400" u="sng" dirty="0"/>
              <a:t>fee of 1% p.a.</a:t>
            </a:r>
            <a:r>
              <a:rPr lang="en-US" sz="2400" dirty="0"/>
              <a:t> </a:t>
            </a:r>
            <a:r>
              <a:rPr lang="en-US" sz="2400" dirty="0" smtClean="0"/>
              <a:t>(plus GST) on </a:t>
            </a:r>
            <a:r>
              <a:rPr lang="en-US" sz="2400" dirty="0"/>
              <a:t>the total portfolio value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Funds to be remitted directly from </a:t>
            </a:r>
            <a:r>
              <a:rPr lang="en-US" sz="2400" u="sng" dirty="0"/>
              <a:t>Singapore to U.S.A.</a:t>
            </a:r>
            <a:r>
              <a:rPr lang="en-US" sz="2400" dirty="0"/>
              <a:t> and vice versa.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u="sng" dirty="0"/>
              <a:t>No tax implications</a:t>
            </a:r>
            <a:r>
              <a:rPr lang="en-US" sz="2400" dirty="0"/>
              <a:t> in </a:t>
            </a:r>
            <a:r>
              <a:rPr lang="en-US" sz="2400" dirty="0" smtClean="0"/>
              <a:t>India.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                                         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-60382" y="875429"/>
            <a:ext cx="9144000" cy="748762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9"/>
              </a:spcBef>
            </a:pPr>
            <a:r>
              <a:rPr lang="en-US" sz="2400" b="1" u="sng" spc="-4" dirty="0" smtClean="0">
                <a:solidFill>
                  <a:srgbClr val="003399"/>
                </a:solidFill>
                <a:latin typeface="+mn-lt"/>
              </a:rPr>
              <a:t>Enjoy simple </a:t>
            </a:r>
            <a:r>
              <a:rPr lang="en-US" sz="2400" b="1" u="sng" spc="-4" dirty="0" smtClean="0">
                <a:solidFill>
                  <a:srgbClr val="003399"/>
                </a:solidFill>
                <a:latin typeface="+mn-lt"/>
              </a:rPr>
              <a:t>and seamless online process to invest from Singapore </a:t>
            </a:r>
            <a:r>
              <a:rPr lang="en-US" sz="2400" b="1" u="sng" spc="-4" dirty="0" smtClean="0">
                <a:solidFill>
                  <a:srgbClr val="003399"/>
                </a:solidFill>
                <a:latin typeface="+mn-lt"/>
              </a:rPr>
              <a:t>in direct </a:t>
            </a:r>
            <a:r>
              <a:rPr lang="en-US" sz="2400" b="1" u="sng" spc="-4" dirty="0" smtClean="0">
                <a:solidFill>
                  <a:srgbClr val="003399"/>
                </a:solidFill>
                <a:latin typeface="+mn-lt"/>
              </a:rPr>
              <a:t>U.S.A. </a:t>
            </a:r>
            <a:r>
              <a:rPr lang="en-US" sz="2400" b="1" u="sng" spc="-4" dirty="0" smtClean="0">
                <a:solidFill>
                  <a:srgbClr val="003399"/>
                </a:solidFill>
                <a:latin typeface="+mn-lt"/>
              </a:rPr>
              <a:t>stocks/ETFs/</a:t>
            </a:r>
            <a:r>
              <a:rPr lang="en-US" sz="2400" b="1" u="sng" spc="-4" dirty="0">
                <a:solidFill>
                  <a:srgbClr val="003399"/>
                </a:solidFill>
                <a:latin typeface="+mn-lt"/>
              </a:rPr>
              <a:t>s</a:t>
            </a:r>
            <a:r>
              <a:rPr lang="en-US" sz="2400" b="1" u="sng" spc="-4" dirty="0" smtClean="0">
                <a:solidFill>
                  <a:srgbClr val="003399"/>
                </a:solidFill>
                <a:latin typeface="+mn-lt"/>
              </a:rPr>
              <a:t>tock </a:t>
            </a:r>
            <a:r>
              <a:rPr lang="en-US" sz="2400" b="1" u="sng" spc="-4" dirty="0" smtClean="0">
                <a:solidFill>
                  <a:srgbClr val="003399"/>
                </a:solidFill>
                <a:latin typeface="+mn-lt"/>
              </a:rPr>
              <a:t>portfolios</a:t>
            </a:r>
            <a:endParaRPr lang="en-US" sz="2400" b="1" u="sng" spc="-4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13" name="Google Shape;1034;p92"/>
          <p:cNvSpPr/>
          <p:nvPr/>
        </p:nvSpPr>
        <p:spPr>
          <a:xfrm>
            <a:off x="-77641" y="109399"/>
            <a:ext cx="7523469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Investing in U.S.A. Stock </a:t>
            </a: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Market – Global diversification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198521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4507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815;p70"/>
          <p:cNvSpPr txBox="1"/>
          <p:nvPr/>
        </p:nvSpPr>
        <p:spPr>
          <a:xfrm>
            <a:off x="58794" y="733519"/>
            <a:ext cx="8895425" cy="507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32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The India Growth Story</a:t>
            </a:r>
            <a:endParaRPr lang="en-GB" sz="24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1" algn="just"/>
            <a:endParaRPr lang="en-GB" sz="20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India – Q1 (June 2023) – 7.8%, Q2 (Sep. 2023) – 7.6%, </a:t>
            </a:r>
          </a:p>
          <a:p>
            <a:pPr marL="342900" lvl="1" algn="just"/>
            <a:r>
              <a:rPr lang="en-GB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                Q3 (Dec. 2023) – 8.4%)</a:t>
            </a:r>
          </a:p>
          <a:p>
            <a:pPr marL="342900" lvl="1" algn="just"/>
            <a:endParaRPr lang="en-GB" sz="10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1" algn="just"/>
            <a:r>
              <a:rPr lang="en-GB" sz="1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							       </a:t>
            </a:r>
            <a:r>
              <a:rPr lang="en-GB" sz="23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r>
              <a:rPr lang="en-GB" sz="10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0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1" algn="just"/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   Singapore 			</a:t>
            </a:r>
            <a:r>
              <a:rPr lang="en-GB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China </a:t>
            </a:r>
            <a:r>
              <a:rPr lang="en-GB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				</a:t>
            </a:r>
            <a:r>
              <a:rPr lang="en-GB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US</a:t>
            </a:r>
            <a:endParaRPr lang="en-GB" sz="24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1" algn="just"/>
            <a:r>
              <a:rPr lang="en-GB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      1.2%				  4.2%				1.5% </a:t>
            </a: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endParaRPr lang="en-GB" sz="24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GB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Fastest growing economy</a:t>
            </a: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in top 20 economics of the world.</a:t>
            </a:r>
          </a:p>
          <a:p>
            <a:pPr marL="342900" lvl="1" algn="just"/>
            <a:endParaRPr lang="en-GB" sz="24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GB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India in an “</a:t>
            </a:r>
            <a:r>
              <a:rPr lang="en-GB" sz="2400" b="1" u="sng" dirty="0" err="1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Amrit</a:t>
            </a:r>
            <a:r>
              <a:rPr lang="en-GB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u="sng" dirty="0" err="1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Kaal</a:t>
            </a:r>
            <a:r>
              <a:rPr lang="en-GB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movement from 75</a:t>
            </a:r>
            <a:r>
              <a:rPr lang="en-GB" sz="2400" b="1" baseline="30000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year to 100</a:t>
            </a:r>
            <a:r>
              <a:rPr lang="en-GB" sz="2400" b="1" baseline="30000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year of it’s independence.  Journey of becoming a </a:t>
            </a:r>
            <a:r>
              <a:rPr lang="en-GB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Developed economy from Developing Economy.</a:t>
            </a:r>
            <a:endParaRPr lang="en-GB" sz="2400" b="1" u="sng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64" y="-8164"/>
            <a:ext cx="9144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74" y="1044679"/>
            <a:ext cx="9061062" cy="316914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 algn="ctr">
              <a:lnSpc>
                <a:spcPts val="2393"/>
              </a:lnSpc>
              <a:spcBef>
                <a:spcPts val="79"/>
              </a:spcBef>
            </a:pPr>
            <a:r>
              <a:rPr lang="en-US" sz="3200" b="1" u="sng" spc="-4" dirty="0">
                <a:solidFill>
                  <a:srgbClr val="003399"/>
                </a:solidFill>
                <a:latin typeface="+mn-lt"/>
              </a:rPr>
              <a:t>Snapshot of the u</a:t>
            </a:r>
            <a:r>
              <a:rPr sz="3200" b="1" u="sng" spc="-4" dirty="0">
                <a:solidFill>
                  <a:srgbClr val="003399"/>
                </a:solidFill>
                <a:latin typeface="+mn-lt"/>
              </a:rPr>
              <a:t>ser-friendly investing platform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3632" y="1556791"/>
            <a:ext cx="8937117" cy="4442704"/>
            <a:chOff x="138684" y="1057655"/>
            <a:chExt cx="11916156" cy="5649468"/>
          </a:xfrm>
        </p:grpSpPr>
        <p:sp>
          <p:nvSpPr>
            <p:cNvPr id="4" name="object 4"/>
            <p:cNvSpPr/>
            <p:nvPr/>
          </p:nvSpPr>
          <p:spPr>
            <a:xfrm>
              <a:off x="138684" y="1057655"/>
              <a:ext cx="11916156" cy="5649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934968" y="5178188"/>
              <a:ext cx="1963420" cy="897890"/>
            </a:xfrm>
            <a:custGeom>
              <a:avLst/>
              <a:gdLst/>
              <a:ahLst/>
              <a:cxnLst/>
              <a:rect l="l" t="t" r="r" b="b"/>
              <a:pathLst>
                <a:path w="1963420" h="897889">
                  <a:moveTo>
                    <a:pt x="1813560" y="897636"/>
                  </a:moveTo>
                  <a:lnTo>
                    <a:pt x="149352" y="897636"/>
                  </a:lnTo>
                  <a:lnTo>
                    <a:pt x="102278" y="889837"/>
                  </a:lnTo>
                  <a:lnTo>
                    <a:pt x="61328" y="868523"/>
                  </a:lnTo>
                  <a:lnTo>
                    <a:pt x="28980" y="836173"/>
                  </a:lnTo>
                  <a:lnTo>
                    <a:pt x="7711" y="795267"/>
                  </a:lnTo>
                  <a:lnTo>
                    <a:pt x="0" y="748284"/>
                  </a:lnTo>
                  <a:lnTo>
                    <a:pt x="0" y="149351"/>
                  </a:lnTo>
                  <a:lnTo>
                    <a:pt x="7711" y="101912"/>
                  </a:lnTo>
                  <a:lnTo>
                    <a:pt x="28980" y="60780"/>
                  </a:lnTo>
                  <a:lnTo>
                    <a:pt x="61328" y="28431"/>
                  </a:lnTo>
                  <a:lnTo>
                    <a:pt x="102278" y="7345"/>
                  </a:lnTo>
                  <a:lnTo>
                    <a:pt x="149352" y="0"/>
                  </a:lnTo>
                  <a:lnTo>
                    <a:pt x="1813560" y="0"/>
                  </a:lnTo>
                  <a:lnTo>
                    <a:pt x="1860657" y="7345"/>
                  </a:lnTo>
                  <a:lnTo>
                    <a:pt x="1901619" y="28431"/>
                  </a:lnTo>
                  <a:lnTo>
                    <a:pt x="1933968" y="60780"/>
                  </a:lnTo>
                  <a:lnTo>
                    <a:pt x="1955224" y="101912"/>
                  </a:lnTo>
                  <a:lnTo>
                    <a:pt x="1962912" y="149351"/>
                  </a:lnTo>
                  <a:lnTo>
                    <a:pt x="1962912" y="748284"/>
                  </a:lnTo>
                  <a:lnTo>
                    <a:pt x="1955224" y="795267"/>
                  </a:lnTo>
                  <a:lnTo>
                    <a:pt x="1933968" y="836173"/>
                  </a:lnTo>
                  <a:lnTo>
                    <a:pt x="1901619" y="868523"/>
                  </a:lnTo>
                  <a:lnTo>
                    <a:pt x="1860657" y="889837"/>
                  </a:lnTo>
                  <a:lnTo>
                    <a:pt x="1813560" y="89763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59832" y="4869160"/>
            <a:ext cx="1265349" cy="56371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49" marR="3810" algn="ctr">
              <a:lnSpc>
                <a:spcPct val="101099"/>
              </a:lnSpc>
              <a:spcBef>
                <a:spcPts val="79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ETFs rebranded</a:t>
            </a:r>
            <a:r>
              <a:rPr sz="1200" b="1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as  easily digestible  themes</a:t>
            </a:r>
            <a:endParaRPr sz="1200" b="1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96789" y="3854196"/>
            <a:ext cx="3943826" cy="1795939"/>
            <a:chOff x="2929051" y="3995928"/>
            <a:chExt cx="5258435" cy="2394585"/>
          </a:xfrm>
          <a:solidFill>
            <a:srgbClr val="C00000"/>
          </a:solidFill>
        </p:grpSpPr>
        <p:sp>
          <p:nvSpPr>
            <p:cNvPr id="8" name="object 8"/>
            <p:cNvSpPr/>
            <p:nvPr/>
          </p:nvSpPr>
          <p:spPr>
            <a:xfrm>
              <a:off x="2929051" y="5804497"/>
              <a:ext cx="5258435" cy="586105"/>
            </a:xfrm>
            <a:custGeom>
              <a:avLst/>
              <a:gdLst/>
              <a:ahLst/>
              <a:cxnLst/>
              <a:rect l="l" t="t" r="r" b="b"/>
              <a:pathLst>
                <a:path w="5258434" h="586104">
                  <a:moveTo>
                    <a:pt x="929830" y="85407"/>
                  </a:moveTo>
                  <a:lnTo>
                    <a:pt x="923747" y="74256"/>
                  </a:lnTo>
                  <a:lnTo>
                    <a:pt x="63830" y="543902"/>
                  </a:lnTo>
                  <a:lnTo>
                    <a:pt x="48615" y="516026"/>
                  </a:lnTo>
                  <a:lnTo>
                    <a:pt x="0" y="585990"/>
                  </a:lnTo>
                  <a:lnTo>
                    <a:pt x="85140" y="582904"/>
                  </a:lnTo>
                  <a:lnTo>
                    <a:pt x="74904" y="564172"/>
                  </a:lnTo>
                  <a:lnTo>
                    <a:pt x="69913" y="555040"/>
                  </a:lnTo>
                  <a:lnTo>
                    <a:pt x="929830" y="85407"/>
                  </a:lnTo>
                  <a:close/>
                </a:path>
                <a:path w="5258434" h="586104">
                  <a:moveTo>
                    <a:pt x="5258422" y="212813"/>
                  </a:moveTo>
                  <a:lnTo>
                    <a:pt x="5186096" y="167779"/>
                  </a:lnTo>
                  <a:lnTo>
                    <a:pt x="5183136" y="199402"/>
                  </a:lnTo>
                  <a:lnTo>
                    <a:pt x="3048597" y="0"/>
                  </a:lnTo>
                  <a:lnTo>
                    <a:pt x="3047415" y="12649"/>
                  </a:lnTo>
                  <a:lnTo>
                    <a:pt x="5181955" y="212051"/>
                  </a:lnTo>
                  <a:lnTo>
                    <a:pt x="5179009" y="243649"/>
                  </a:lnTo>
                  <a:lnTo>
                    <a:pt x="5255831" y="213817"/>
                  </a:lnTo>
                  <a:lnTo>
                    <a:pt x="5258422" y="21281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5858255" y="3995928"/>
              <a:ext cx="1963420" cy="460375"/>
            </a:xfrm>
            <a:custGeom>
              <a:avLst/>
              <a:gdLst/>
              <a:ahLst/>
              <a:cxnLst/>
              <a:rect l="l" t="t" r="r" b="b"/>
              <a:pathLst>
                <a:path w="1963420" h="460375">
                  <a:moveTo>
                    <a:pt x="1885188" y="460248"/>
                  </a:moveTo>
                  <a:lnTo>
                    <a:pt x="76200" y="460248"/>
                  </a:lnTo>
                  <a:lnTo>
                    <a:pt x="46570" y="454472"/>
                  </a:lnTo>
                  <a:lnTo>
                    <a:pt x="22307" y="438164"/>
                  </a:lnTo>
                  <a:lnTo>
                    <a:pt x="5941" y="413847"/>
                  </a:lnTo>
                  <a:lnTo>
                    <a:pt x="0" y="384048"/>
                  </a:lnTo>
                  <a:lnTo>
                    <a:pt x="0" y="76200"/>
                  </a:lnTo>
                  <a:lnTo>
                    <a:pt x="5941" y="46621"/>
                  </a:lnTo>
                  <a:lnTo>
                    <a:pt x="22307" y="22378"/>
                  </a:lnTo>
                  <a:lnTo>
                    <a:pt x="46570" y="5996"/>
                  </a:lnTo>
                  <a:lnTo>
                    <a:pt x="76200" y="0"/>
                  </a:lnTo>
                  <a:lnTo>
                    <a:pt x="1885188" y="0"/>
                  </a:lnTo>
                  <a:lnTo>
                    <a:pt x="1915368" y="5996"/>
                  </a:lnTo>
                  <a:lnTo>
                    <a:pt x="1939971" y="22378"/>
                  </a:lnTo>
                  <a:lnTo>
                    <a:pt x="1956612" y="46621"/>
                  </a:lnTo>
                  <a:lnTo>
                    <a:pt x="1962912" y="76200"/>
                  </a:lnTo>
                  <a:lnTo>
                    <a:pt x="1962912" y="384048"/>
                  </a:lnTo>
                  <a:lnTo>
                    <a:pt x="1956612" y="413847"/>
                  </a:lnTo>
                  <a:lnTo>
                    <a:pt x="1939971" y="438164"/>
                  </a:lnTo>
                  <a:lnTo>
                    <a:pt x="1915368" y="454472"/>
                  </a:lnTo>
                  <a:lnTo>
                    <a:pt x="1885188" y="46024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72000" y="3925943"/>
            <a:ext cx="1147048" cy="19668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Invest in</a:t>
            </a:r>
            <a:r>
              <a:rPr sz="1200" b="1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fractions</a:t>
            </a:r>
            <a:endParaRPr sz="1200" b="1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64771" y="2157984"/>
            <a:ext cx="2476024" cy="1915001"/>
            <a:chOff x="7819694" y="1734311"/>
            <a:chExt cx="3301365" cy="2553335"/>
          </a:xfrm>
          <a:solidFill>
            <a:srgbClr val="C00000"/>
          </a:solidFill>
        </p:grpSpPr>
        <p:sp>
          <p:nvSpPr>
            <p:cNvPr id="12" name="object 12"/>
            <p:cNvSpPr/>
            <p:nvPr/>
          </p:nvSpPr>
          <p:spPr>
            <a:xfrm>
              <a:off x="7819694" y="4118127"/>
              <a:ext cx="833755" cy="168910"/>
            </a:xfrm>
            <a:custGeom>
              <a:avLst/>
              <a:gdLst/>
              <a:ahLst/>
              <a:cxnLst/>
              <a:rect l="l" t="t" r="r" b="b"/>
              <a:pathLst>
                <a:path w="833754" h="168910">
                  <a:moveTo>
                    <a:pt x="757434" y="31323"/>
                  </a:moveTo>
                  <a:lnTo>
                    <a:pt x="752259" y="0"/>
                  </a:lnTo>
                  <a:lnTo>
                    <a:pt x="833653" y="25171"/>
                  </a:lnTo>
                  <a:lnTo>
                    <a:pt x="829448" y="28219"/>
                  </a:lnTo>
                  <a:lnTo>
                    <a:pt x="776236" y="28219"/>
                  </a:lnTo>
                  <a:lnTo>
                    <a:pt x="757434" y="31323"/>
                  </a:lnTo>
                  <a:close/>
                </a:path>
                <a:path w="833754" h="168910">
                  <a:moveTo>
                    <a:pt x="759503" y="43843"/>
                  </a:moveTo>
                  <a:lnTo>
                    <a:pt x="757434" y="31323"/>
                  </a:lnTo>
                  <a:lnTo>
                    <a:pt x="776236" y="28219"/>
                  </a:lnTo>
                  <a:lnTo>
                    <a:pt x="778294" y="40741"/>
                  </a:lnTo>
                  <a:lnTo>
                    <a:pt x="759503" y="43843"/>
                  </a:lnTo>
                  <a:close/>
                </a:path>
                <a:path w="833754" h="168910">
                  <a:moveTo>
                    <a:pt x="764679" y="75171"/>
                  </a:moveTo>
                  <a:lnTo>
                    <a:pt x="759503" y="43843"/>
                  </a:lnTo>
                  <a:lnTo>
                    <a:pt x="778294" y="40741"/>
                  </a:lnTo>
                  <a:lnTo>
                    <a:pt x="776236" y="28219"/>
                  </a:lnTo>
                  <a:lnTo>
                    <a:pt x="829448" y="28219"/>
                  </a:lnTo>
                  <a:lnTo>
                    <a:pt x="764679" y="75171"/>
                  </a:lnTo>
                  <a:close/>
                </a:path>
                <a:path w="833754" h="168910">
                  <a:moveTo>
                    <a:pt x="2057" y="168897"/>
                  </a:moveTo>
                  <a:lnTo>
                    <a:pt x="0" y="156375"/>
                  </a:lnTo>
                  <a:lnTo>
                    <a:pt x="757434" y="31323"/>
                  </a:lnTo>
                  <a:lnTo>
                    <a:pt x="759503" y="43843"/>
                  </a:lnTo>
                  <a:lnTo>
                    <a:pt x="2057" y="16889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961119" y="1734311"/>
              <a:ext cx="2159635" cy="1064260"/>
            </a:xfrm>
            <a:custGeom>
              <a:avLst/>
              <a:gdLst/>
              <a:ahLst/>
              <a:cxnLst/>
              <a:rect l="l" t="t" r="r" b="b"/>
              <a:pathLst>
                <a:path w="2159634" h="1064260">
                  <a:moveTo>
                    <a:pt x="1982724" y="1063752"/>
                  </a:moveTo>
                  <a:lnTo>
                    <a:pt x="178307" y="1063752"/>
                  </a:lnTo>
                  <a:lnTo>
                    <a:pt x="130977" y="1057576"/>
                  </a:lnTo>
                  <a:lnTo>
                    <a:pt x="88471" y="1039808"/>
                  </a:lnTo>
                  <a:lnTo>
                    <a:pt x="52454" y="1012155"/>
                  </a:lnTo>
                  <a:lnTo>
                    <a:pt x="24592" y="976325"/>
                  </a:lnTo>
                  <a:lnTo>
                    <a:pt x="6552" y="934026"/>
                  </a:lnTo>
                  <a:lnTo>
                    <a:pt x="0" y="886968"/>
                  </a:lnTo>
                  <a:lnTo>
                    <a:pt x="0" y="176783"/>
                  </a:lnTo>
                  <a:lnTo>
                    <a:pt x="6552" y="129762"/>
                  </a:lnTo>
                  <a:lnTo>
                    <a:pt x="24592" y="87486"/>
                  </a:lnTo>
                  <a:lnTo>
                    <a:pt x="52454" y="51663"/>
                  </a:lnTo>
                  <a:lnTo>
                    <a:pt x="88471" y="24003"/>
                  </a:lnTo>
                  <a:lnTo>
                    <a:pt x="130977" y="6212"/>
                  </a:lnTo>
                  <a:lnTo>
                    <a:pt x="178307" y="0"/>
                  </a:lnTo>
                  <a:lnTo>
                    <a:pt x="1982724" y="0"/>
                  </a:lnTo>
                  <a:lnTo>
                    <a:pt x="2029571" y="6212"/>
                  </a:lnTo>
                  <a:lnTo>
                    <a:pt x="2071742" y="24003"/>
                  </a:lnTo>
                  <a:lnTo>
                    <a:pt x="2107530" y="51663"/>
                  </a:lnTo>
                  <a:lnTo>
                    <a:pt x="2135225" y="87486"/>
                  </a:lnTo>
                  <a:lnTo>
                    <a:pt x="2153120" y="129762"/>
                  </a:lnTo>
                  <a:lnTo>
                    <a:pt x="2159507" y="176783"/>
                  </a:lnTo>
                  <a:lnTo>
                    <a:pt x="2159507" y="886968"/>
                  </a:lnTo>
                  <a:lnTo>
                    <a:pt x="2153120" y="934026"/>
                  </a:lnTo>
                  <a:lnTo>
                    <a:pt x="2135225" y="976325"/>
                  </a:lnTo>
                  <a:lnTo>
                    <a:pt x="2107530" y="1012155"/>
                  </a:lnTo>
                  <a:lnTo>
                    <a:pt x="2071742" y="1039808"/>
                  </a:lnTo>
                  <a:lnTo>
                    <a:pt x="2029571" y="1057576"/>
                  </a:lnTo>
                  <a:lnTo>
                    <a:pt x="1982724" y="10637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20840" y="2203399"/>
            <a:ext cx="1619726" cy="75023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49" marR="3810" algn="ctr">
              <a:lnSpc>
                <a:spcPct val="101099"/>
              </a:lnSpc>
              <a:spcBef>
                <a:spcPts val="79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Directly access trade  confirmations and  monthly statements  delivered by the</a:t>
            </a:r>
            <a:r>
              <a:rPr sz="1200" b="1" spc="-6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broker</a:t>
            </a:r>
            <a:endParaRPr sz="1200" b="1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29565" y="1921259"/>
            <a:ext cx="3910489" cy="3253264"/>
            <a:chOff x="6839419" y="1418678"/>
            <a:chExt cx="5213985" cy="4337685"/>
          </a:xfrm>
          <a:solidFill>
            <a:srgbClr val="C00000"/>
          </a:solidFill>
        </p:grpSpPr>
        <p:sp>
          <p:nvSpPr>
            <p:cNvPr id="16" name="object 16"/>
            <p:cNvSpPr/>
            <p:nvPr/>
          </p:nvSpPr>
          <p:spPr>
            <a:xfrm>
              <a:off x="6839419" y="1418678"/>
              <a:ext cx="607060" cy="226060"/>
            </a:xfrm>
            <a:custGeom>
              <a:avLst/>
              <a:gdLst/>
              <a:ahLst/>
              <a:cxnLst/>
              <a:rect l="l" t="t" r="r" b="b"/>
              <a:pathLst>
                <a:path w="607059" h="226060">
                  <a:moveTo>
                    <a:pt x="74087" y="195965"/>
                  </a:moveTo>
                  <a:lnTo>
                    <a:pt x="69942" y="183965"/>
                  </a:lnTo>
                  <a:lnTo>
                    <a:pt x="602564" y="0"/>
                  </a:lnTo>
                  <a:lnTo>
                    <a:pt x="606717" y="12001"/>
                  </a:lnTo>
                  <a:lnTo>
                    <a:pt x="74087" y="195965"/>
                  </a:lnTo>
                  <a:close/>
                </a:path>
                <a:path w="607059" h="226060">
                  <a:moveTo>
                    <a:pt x="84454" y="225983"/>
                  </a:moveTo>
                  <a:lnTo>
                    <a:pt x="0" y="214845"/>
                  </a:lnTo>
                  <a:lnTo>
                    <a:pt x="59575" y="153949"/>
                  </a:lnTo>
                  <a:lnTo>
                    <a:pt x="69942" y="183965"/>
                  </a:lnTo>
                  <a:lnTo>
                    <a:pt x="51942" y="190182"/>
                  </a:lnTo>
                  <a:lnTo>
                    <a:pt x="56083" y="202184"/>
                  </a:lnTo>
                  <a:lnTo>
                    <a:pt x="76235" y="202184"/>
                  </a:lnTo>
                  <a:lnTo>
                    <a:pt x="84454" y="225983"/>
                  </a:lnTo>
                  <a:close/>
                </a:path>
                <a:path w="607059" h="226060">
                  <a:moveTo>
                    <a:pt x="56083" y="202184"/>
                  </a:moveTo>
                  <a:lnTo>
                    <a:pt x="51942" y="190182"/>
                  </a:lnTo>
                  <a:lnTo>
                    <a:pt x="69942" y="183965"/>
                  </a:lnTo>
                  <a:lnTo>
                    <a:pt x="74087" y="195965"/>
                  </a:lnTo>
                  <a:lnTo>
                    <a:pt x="56083" y="202184"/>
                  </a:lnTo>
                  <a:close/>
                </a:path>
                <a:path w="607059" h="226060">
                  <a:moveTo>
                    <a:pt x="76235" y="202184"/>
                  </a:moveTo>
                  <a:lnTo>
                    <a:pt x="56083" y="202184"/>
                  </a:lnTo>
                  <a:lnTo>
                    <a:pt x="74087" y="195965"/>
                  </a:lnTo>
                  <a:lnTo>
                    <a:pt x="76235" y="20218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90403" y="5143500"/>
              <a:ext cx="1963420" cy="612775"/>
            </a:xfrm>
            <a:custGeom>
              <a:avLst/>
              <a:gdLst/>
              <a:ahLst/>
              <a:cxnLst/>
              <a:rect l="l" t="t" r="r" b="b"/>
              <a:pathLst>
                <a:path w="1963420" h="612775">
                  <a:moveTo>
                    <a:pt x="1860803" y="612648"/>
                  </a:moveTo>
                  <a:lnTo>
                    <a:pt x="103631" y="612648"/>
                  </a:lnTo>
                  <a:lnTo>
                    <a:pt x="63423" y="604574"/>
                  </a:lnTo>
                  <a:lnTo>
                    <a:pt x="30646" y="582668"/>
                  </a:lnTo>
                  <a:lnTo>
                    <a:pt x="8454" y="550224"/>
                  </a:lnTo>
                  <a:lnTo>
                    <a:pt x="0" y="510539"/>
                  </a:lnTo>
                  <a:lnTo>
                    <a:pt x="0" y="102108"/>
                  </a:lnTo>
                  <a:lnTo>
                    <a:pt x="8454" y="61995"/>
                  </a:lnTo>
                  <a:lnTo>
                    <a:pt x="30646" y="29408"/>
                  </a:lnTo>
                  <a:lnTo>
                    <a:pt x="63423" y="7644"/>
                  </a:lnTo>
                  <a:lnTo>
                    <a:pt x="103631" y="0"/>
                  </a:lnTo>
                  <a:lnTo>
                    <a:pt x="1860803" y="0"/>
                  </a:lnTo>
                  <a:lnTo>
                    <a:pt x="1900759" y="7644"/>
                  </a:lnTo>
                  <a:lnTo>
                    <a:pt x="1933294" y="29408"/>
                  </a:lnTo>
                  <a:lnTo>
                    <a:pt x="1955110" y="61995"/>
                  </a:lnTo>
                  <a:lnTo>
                    <a:pt x="1962912" y="102108"/>
                  </a:lnTo>
                  <a:lnTo>
                    <a:pt x="1962912" y="510539"/>
                  </a:lnTo>
                  <a:lnTo>
                    <a:pt x="1955110" y="550224"/>
                  </a:lnTo>
                  <a:lnTo>
                    <a:pt x="1933294" y="582668"/>
                  </a:lnTo>
                  <a:lnTo>
                    <a:pt x="1900759" y="604574"/>
                  </a:lnTo>
                  <a:lnTo>
                    <a:pt x="1860803" y="61264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96336" y="4738647"/>
            <a:ext cx="1423897" cy="377187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0001" rIns="0" bIns="0" rtlCol="0">
            <a:spAutoFit/>
          </a:bodyPr>
          <a:lstStyle/>
          <a:p>
            <a:pPr marL="307657" marR="3810" indent="-298609">
              <a:lnSpc>
                <a:spcPct val="101099"/>
              </a:lnSpc>
              <a:spcBef>
                <a:spcPts val="79"/>
              </a:spcBef>
            </a:pPr>
            <a:r>
              <a:rPr lang="en-US" sz="1200" b="1" spc="4" dirty="0">
                <a:solidFill>
                  <a:srgbClr val="FFFFFF"/>
                </a:solidFill>
                <a:latin typeface="Calibri"/>
                <a:cs typeface="Calibri"/>
              </a:rPr>
              <a:t>Help is always</a:t>
            </a:r>
            <a:r>
              <a:rPr lang="en-US" sz="1200" b="1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200" b="1" spc="4" dirty="0">
                <a:solidFill>
                  <a:srgbClr val="FFFFFF"/>
                </a:solidFill>
                <a:latin typeface="Calibri"/>
                <a:cs typeface="Calibri"/>
              </a:rPr>
              <a:t>around  the</a:t>
            </a:r>
            <a:r>
              <a:rPr lang="en-US" sz="12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200" b="1" spc="4" dirty="0">
                <a:solidFill>
                  <a:srgbClr val="FFFFFF"/>
                </a:solidFill>
                <a:latin typeface="Calibri"/>
                <a:cs typeface="Calibri"/>
              </a:rPr>
              <a:t>corner!</a:t>
            </a:r>
            <a:endParaRPr lang="en-US" sz="1200" b="1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95294" y="2092833"/>
            <a:ext cx="5032057" cy="3367564"/>
            <a:chOff x="4660391" y="1647444"/>
            <a:chExt cx="6709409" cy="4490085"/>
          </a:xfrm>
          <a:solidFill>
            <a:srgbClr val="C00000"/>
          </a:solidFill>
        </p:grpSpPr>
        <p:sp>
          <p:nvSpPr>
            <p:cNvPr id="20" name="object 20"/>
            <p:cNvSpPr/>
            <p:nvPr/>
          </p:nvSpPr>
          <p:spPr>
            <a:xfrm>
              <a:off x="10692422" y="5794400"/>
              <a:ext cx="676910" cy="343535"/>
            </a:xfrm>
            <a:custGeom>
              <a:avLst/>
              <a:gdLst/>
              <a:ahLst/>
              <a:cxnLst/>
              <a:rect l="l" t="t" r="r" b="b"/>
              <a:pathLst>
                <a:path w="676909" h="343535">
                  <a:moveTo>
                    <a:pt x="605879" y="314584"/>
                  </a:moveTo>
                  <a:lnTo>
                    <a:pt x="0" y="11366"/>
                  </a:lnTo>
                  <a:lnTo>
                    <a:pt x="5676" y="0"/>
                  </a:lnTo>
                  <a:lnTo>
                    <a:pt x="611566" y="303222"/>
                  </a:lnTo>
                  <a:lnTo>
                    <a:pt x="605879" y="314584"/>
                  </a:lnTo>
                  <a:close/>
                </a:path>
                <a:path w="676909" h="343535">
                  <a:moveTo>
                    <a:pt x="661957" y="323113"/>
                  </a:moveTo>
                  <a:lnTo>
                    <a:pt x="622922" y="323113"/>
                  </a:lnTo>
                  <a:lnTo>
                    <a:pt x="628599" y="311746"/>
                  </a:lnTo>
                  <a:lnTo>
                    <a:pt x="611566" y="303222"/>
                  </a:lnTo>
                  <a:lnTo>
                    <a:pt x="625779" y="274827"/>
                  </a:lnTo>
                  <a:lnTo>
                    <a:pt x="661957" y="323113"/>
                  </a:lnTo>
                  <a:close/>
                </a:path>
                <a:path w="676909" h="343535">
                  <a:moveTo>
                    <a:pt x="622922" y="323113"/>
                  </a:moveTo>
                  <a:lnTo>
                    <a:pt x="605879" y="314584"/>
                  </a:lnTo>
                  <a:lnTo>
                    <a:pt x="611566" y="303222"/>
                  </a:lnTo>
                  <a:lnTo>
                    <a:pt x="628599" y="311746"/>
                  </a:lnTo>
                  <a:lnTo>
                    <a:pt x="622922" y="323113"/>
                  </a:lnTo>
                  <a:close/>
                </a:path>
                <a:path w="676909" h="343535">
                  <a:moveTo>
                    <a:pt x="676859" y="343001"/>
                  </a:moveTo>
                  <a:lnTo>
                    <a:pt x="591667" y="342976"/>
                  </a:lnTo>
                  <a:lnTo>
                    <a:pt x="605879" y="314584"/>
                  </a:lnTo>
                  <a:lnTo>
                    <a:pt x="622922" y="323113"/>
                  </a:lnTo>
                  <a:lnTo>
                    <a:pt x="661957" y="323113"/>
                  </a:lnTo>
                  <a:lnTo>
                    <a:pt x="676859" y="34300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660391" y="1647444"/>
              <a:ext cx="2159635" cy="661670"/>
            </a:xfrm>
            <a:custGeom>
              <a:avLst/>
              <a:gdLst/>
              <a:ahLst/>
              <a:cxnLst/>
              <a:rect l="l" t="t" r="r" b="b"/>
              <a:pathLst>
                <a:path w="2159634" h="661669">
                  <a:moveTo>
                    <a:pt x="2048256" y="661415"/>
                  </a:moveTo>
                  <a:lnTo>
                    <a:pt x="111252" y="661415"/>
                  </a:lnTo>
                  <a:lnTo>
                    <a:pt x="67928" y="652389"/>
                  </a:lnTo>
                  <a:lnTo>
                    <a:pt x="32646" y="628540"/>
                  </a:lnTo>
                  <a:lnTo>
                    <a:pt x="8855" y="593316"/>
                  </a:lnTo>
                  <a:lnTo>
                    <a:pt x="0" y="550163"/>
                  </a:lnTo>
                  <a:lnTo>
                    <a:pt x="0" y="109727"/>
                  </a:lnTo>
                  <a:lnTo>
                    <a:pt x="8855" y="66878"/>
                  </a:lnTo>
                  <a:lnTo>
                    <a:pt x="32646" y="31913"/>
                  </a:lnTo>
                  <a:lnTo>
                    <a:pt x="67928" y="8424"/>
                  </a:lnTo>
                  <a:lnTo>
                    <a:pt x="111252" y="0"/>
                  </a:lnTo>
                  <a:lnTo>
                    <a:pt x="2048256" y="0"/>
                  </a:lnTo>
                  <a:lnTo>
                    <a:pt x="2091587" y="8424"/>
                  </a:lnTo>
                  <a:lnTo>
                    <a:pt x="2126870" y="31913"/>
                  </a:lnTo>
                  <a:lnTo>
                    <a:pt x="2150659" y="66878"/>
                  </a:lnTo>
                  <a:lnTo>
                    <a:pt x="2159508" y="109727"/>
                  </a:lnTo>
                  <a:lnTo>
                    <a:pt x="2159508" y="550163"/>
                  </a:lnTo>
                  <a:lnTo>
                    <a:pt x="2150659" y="593316"/>
                  </a:lnTo>
                  <a:lnTo>
                    <a:pt x="2126870" y="628540"/>
                  </a:lnTo>
                  <a:lnTo>
                    <a:pt x="2091587" y="652389"/>
                  </a:lnTo>
                  <a:lnTo>
                    <a:pt x="2048256" y="66141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86445" y="2154355"/>
            <a:ext cx="1145595" cy="37718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41935" marR="3810" indent="-232410">
              <a:lnSpc>
                <a:spcPct val="101099"/>
              </a:lnSpc>
              <a:spcBef>
                <a:spcPts val="79"/>
              </a:spcBef>
            </a:pPr>
            <a:r>
              <a:rPr sz="1200" b="1" spc="8" dirty="0">
                <a:solidFill>
                  <a:srgbClr val="FFFFFF"/>
                </a:solidFill>
                <a:latin typeface="Calibri"/>
                <a:cs typeface="Calibri"/>
              </a:rPr>
              <a:t>USD </a:t>
            </a: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r>
              <a:rPr sz="1200" b="1" spc="-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transfer  simplified</a:t>
            </a:r>
            <a:endParaRPr sz="1200" b="1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82846" y="1913067"/>
            <a:ext cx="2914174" cy="1443038"/>
            <a:chOff x="5977128" y="1407756"/>
            <a:chExt cx="3885565" cy="1924050"/>
          </a:xfrm>
          <a:solidFill>
            <a:srgbClr val="C00000"/>
          </a:solidFill>
        </p:grpSpPr>
        <p:sp>
          <p:nvSpPr>
            <p:cNvPr id="24" name="object 24"/>
            <p:cNvSpPr/>
            <p:nvPr/>
          </p:nvSpPr>
          <p:spPr>
            <a:xfrm>
              <a:off x="9659379" y="1407756"/>
              <a:ext cx="203200" cy="259079"/>
            </a:xfrm>
            <a:custGeom>
              <a:avLst/>
              <a:gdLst/>
              <a:ahLst/>
              <a:cxnLst/>
              <a:rect l="l" t="t" r="r" b="b"/>
              <a:pathLst>
                <a:path w="203200" h="259080">
                  <a:moveTo>
                    <a:pt x="151226" y="202348"/>
                  </a:moveTo>
                  <a:lnTo>
                    <a:pt x="0" y="7797"/>
                  </a:lnTo>
                  <a:lnTo>
                    <a:pt x="10020" y="0"/>
                  </a:lnTo>
                  <a:lnTo>
                    <a:pt x="161253" y="194554"/>
                  </a:lnTo>
                  <a:lnTo>
                    <a:pt x="151226" y="202348"/>
                  </a:lnTo>
                  <a:close/>
                </a:path>
                <a:path w="203200" h="259080">
                  <a:moveTo>
                    <a:pt x="194774" y="217385"/>
                  </a:moveTo>
                  <a:lnTo>
                    <a:pt x="162915" y="217385"/>
                  </a:lnTo>
                  <a:lnTo>
                    <a:pt x="172948" y="209600"/>
                  </a:lnTo>
                  <a:lnTo>
                    <a:pt x="161253" y="194554"/>
                  </a:lnTo>
                  <a:lnTo>
                    <a:pt x="186321" y="175069"/>
                  </a:lnTo>
                  <a:lnTo>
                    <a:pt x="194774" y="217385"/>
                  </a:lnTo>
                  <a:close/>
                </a:path>
                <a:path w="203200" h="259080">
                  <a:moveTo>
                    <a:pt x="162915" y="217385"/>
                  </a:moveTo>
                  <a:lnTo>
                    <a:pt x="151226" y="202348"/>
                  </a:lnTo>
                  <a:lnTo>
                    <a:pt x="161253" y="194554"/>
                  </a:lnTo>
                  <a:lnTo>
                    <a:pt x="172948" y="209600"/>
                  </a:lnTo>
                  <a:lnTo>
                    <a:pt x="162915" y="217385"/>
                  </a:lnTo>
                  <a:close/>
                </a:path>
                <a:path w="203200" h="259080">
                  <a:moveTo>
                    <a:pt x="203009" y="258610"/>
                  </a:moveTo>
                  <a:lnTo>
                    <a:pt x="126161" y="221830"/>
                  </a:lnTo>
                  <a:lnTo>
                    <a:pt x="151226" y="202348"/>
                  </a:lnTo>
                  <a:lnTo>
                    <a:pt x="162915" y="217385"/>
                  </a:lnTo>
                  <a:lnTo>
                    <a:pt x="194774" y="217385"/>
                  </a:lnTo>
                  <a:lnTo>
                    <a:pt x="203009" y="25861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977128" y="2670047"/>
              <a:ext cx="2159635" cy="661670"/>
            </a:xfrm>
            <a:custGeom>
              <a:avLst/>
              <a:gdLst/>
              <a:ahLst/>
              <a:cxnLst/>
              <a:rect l="l" t="t" r="r" b="b"/>
              <a:pathLst>
                <a:path w="2159634" h="661670">
                  <a:moveTo>
                    <a:pt x="2048255" y="661415"/>
                  </a:moveTo>
                  <a:lnTo>
                    <a:pt x="109727" y="661415"/>
                  </a:lnTo>
                  <a:lnTo>
                    <a:pt x="67063" y="652970"/>
                  </a:lnTo>
                  <a:lnTo>
                    <a:pt x="32161" y="629473"/>
                  </a:lnTo>
                  <a:lnTo>
                    <a:pt x="8610" y="594516"/>
                  </a:lnTo>
                  <a:lnTo>
                    <a:pt x="0" y="551688"/>
                  </a:lnTo>
                  <a:lnTo>
                    <a:pt x="0" y="111251"/>
                  </a:lnTo>
                  <a:lnTo>
                    <a:pt x="8610" y="68071"/>
                  </a:lnTo>
                  <a:lnTo>
                    <a:pt x="32161" y="32837"/>
                  </a:lnTo>
                  <a:lnTo>
                    <a:pt x="67063" y="8998"/>
                  </a:lnTo>
                  <a:lnTo>
                    <a:pt x="109727" y="0"/>
                  </a:lnTo>
                  <a:lnTo>
                    <a:pt x="2048255" y="0"/>
                  </a:lnTo>
                  <a:lnTo>
                    <a:pt x="2091358" y="8998"/>
                  </a:lnTo>
                  <a:lnTo>
                    <a:pt x="2126565" y="32837"/>
                  </a:lnTo>
                  <a:lnTo>
                    <a:pt x="2150431" y="68071"/>
                  </a:lnTo>
                  <a:lnTo>
                    <a:pt x="2159507" y="111251"/>
                  </a:lnTo>
                  <a:lnTo>
                    <a:pt x="2159507" y="551688"/>
                  </a:lnTo>
                  <a:lnTo>
                    <a:pt x="2150431" y="594516"/>
                  </a:lnTo>
                  <a:lnTo>
                    <a:pt x="2126565" y="629473"/>
                  </a:lnTo>
                  <a:lnTo>
                    <a:pt x="2091358" y="652970"/>
                  </a:lnTo>
                  <a:lnTo>
                    <a:pt x="2048255" y="66141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31319" y="2922051"/>
            <a:ext cx="1596865" cy="37718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59531">
              <a:lnSpc>
                <a:spcPct val="101099"/>
              </a:lnSpc>
              <a:spcBef>
                <a:spcPts val="79"/>
              </a:spcBef>
            </a:pP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Hold funds as cash  (earns </a:t>
            </a:r>
            <a:r>
              <a:rPr sz="1200" b="1" spc="8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lang="en-US" sz="1200" b="1" spc="8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200" b="1" spc="8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1200" b="1" spc="-8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4" dirty="0">
                <a:solidFill>
                  <a:srgbClr val="FFFFFF"/>
                </a:solidFill>
                <a:latin typeface="Calibri"/>
                <a:cs typeface="Calibri"/>
              </a:rPr>
              <a:t>p.a.)</a:t>
            </a:r>
            <a:endParaRPr sz="1200" b="1" dirty="0">
              <a:latin typeface="Calibri"/>
              <a:cs typeface="Calibri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B0B9D5-F6EA-493D-9919-DF59918D4A0E}"/>
              </a:ext>
            </a:extLst>
          </p:cNvPr>
          <p:cNvCxnSpPr/>
          <p:nvPr/>
        </p:nvCxnSpPr>
        <p:spPr>
          <a:xfrm>
            <a:off x="0" y="6072206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33" name="Google Shape;1034;p92"/>
          <p:cNvSpPr/>
          <p:nvPr/>
        </p:nvSpPr>
        <p:spPr>
          <a:xfrm>
            <a:off x="-60389" y="109399"/>
            <a:ext cx="7523469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Investing in U.S.A. Stock </a:t>
            </a: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Market – Global diversification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27249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" y="1174431"/>
            <a:ext cx="2759858" cy="4864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54" y="1163545"/>
            <a:ext cx="3070370" cy="4875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62" y="1174431"/>
            <a:ext cx="2662946" cy="4864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490" y="794213"/>
            <a:ext cx="19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3399"/>
                </a:solidFill>
              </a:rPr>
              <a:t>Portfolio - EV Tech</a:t>
            </a:r>
            <a:endParaRPr lang="en-IN" b="1" u="sng" dirty="0">
              <a:solidFill>
                <a:srgbClr val="00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4634" y="807819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3399"/>
                </a:solidFill>
              </a:rPr>
              <a:t>Portfolio – FAANGMT</a:t>
            </a:r>
            <a:endParaRPr lang="en-IN" b="1" u="sng" dirty="0">
              <a:solidFill>
                <a:srgbClr val="00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9350" y="805099"/>
            <a:ext cx="229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3399"/>
                </a:solidFill>
              </a:rPr>
              <a:t>Portfolio - </a:t>
            </a:r>
            <a:r>
              <a:rPr lang="en-US" b="1" u="sng" dirty="0" err="1" smtClean="0">
                <a:solidFill>
                  <a:srgbClr val="003399"/>
                </a:solidFill>
              </a:rPr>
              <a:t>FastMovers</a:t>
            </a:r>
            <a:endParaRPr lang="en-IN" b="1" u="sng" dirty="0">
              <a:solidFill>
                <a:srgbClr val="00339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13" name="Google Shape;1034;p92"/>
          <p:cNvSpPr/>
          <p:nvPr/>
        </p:nvSpPr>
        <p:spPr>
          <a:xfrm>
            <a:off x="-60389" y="109399"/>
            <a:ext cx="7523469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Investing in U.S.A. Stock </a:t>
            </a: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Market – Global diversification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4004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76" y="1151215"/>
            <a:ext cx="2812262" cy="4958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81" y="1147837"/>
            <a:ext cx="3062734" cy="49623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589" y="781882"/>
            <a:ext cx="17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3399"/>
                </a:solidFill>
              </a:rPr>
              <a:t>Portfolio - </a:t>
            </a:r>
            <a:r>
              <a:rPr lang="en-US" b="1" u="sng" dirty="0" smtClean="0">
                <a:solidFill>
                  <a:srgbClr val="003399"/>
                </a:solidFill>
              </a:rPr>
              <a:t>MOAT</a:t>
            </a:r>
            <a:endParaRPr lang="en-IN" b="1" u="sng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5086" y="798207"/>
            <a:ext cx="24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3399"/>
                </a:solidFill>
              </a:rPr>
              <a:t>Portfolio - </a:t>
            </a:r>
            <a:r>
              <a:rPr lang="en-US" b="1" u="sng" dirty="0" err="1" smtClean="0">
                <a:solidFill>
                  <a:srgbClr val="003399"/>
                </a:solidFill>
              </a:rPr>
              <a:t>FocusedTech</a:t>
            </a:r>
            <a:endParaRPr lang="en-IN" b="1" u="sng" dirty="0">
              <a:solidFill>
                <a:srgbClr val="00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6630" y="801562"/>
            <a:ext cx="252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3399"/>
                </a:solidFill>
              </a:rPr>
              <a:t>Portfolio – Hidden Gems</a:t>
            </a:r>
            <a:endParaRPr lang="en-IN" b="1" u="sng" dirty="0">
              <a:solidFill>
                <a:srgbClr val="0033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15" name="Google Shape;1034;p92"/>
          <p:cNvSpPr/>
          <p:nvPr/>
        </p:nvSpPr>
        <p:spPr>
          <a:xfrm>
            <a:off x="-60389" y="109399"/>
            <a:ext cx="7523469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Investing in U.S.A. Stock </a:t>
            </a:r>
            <a:r>
              <a:rPr lang="en-US" sz="2500" b="1" dirty="0" smtClean="0">
                <a:latin typeface="Calibri"/>
                <a:ea typeface="Calibri"/>
                <a:cs typeface="Calibri"/>
                <a:sym typeface="Calibri"/>
              </a:rPr>
              <a:t>Market – Global diversification</a:t>
            </a:r>
            <a:endParaRPr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1" y="1134996"/>
            <a:ext cx="2708765" cy="49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85" name="Google Shape;1085;p98"/>
          <p:cNvSpPr/>
          <p:nvPr/>
        </p:nvSpPr>
        <p:spPr>
          <a:xfrm>
            <a:off x="1587260" y="1061600"/>
            <a:ext cx="5789560" cy="45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Repatriation for NRI </a:t>
            </a:r>
            <a:r>
              <a:rPr lang="en-US" sz="28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- Summary</a:t>
            </a:r>
            <a:endParaRPr sz="2800" b="1" u="sng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98"/>
          <p:cNvSpPr txBox="1"/>
          <p:nvPr/>
        </p:nvSpPr>
        <p:spPr>
          <a:xfrm>
            <a:off x="-92470" y="92623"/>
            <a:ext cx="757719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>
              <a:defRPr lang="en-US"/>
            </a:defPPr>
            <a:lvl1pPr lvl="0" algn="ctr">
              <a:defRPr sz="3600" b="1" i="1">
                <a:solidFill>
                  <a:srgbClr val="61D6FF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sz="2400" i="0" dirty="0">
                <a:solidFill>
                  <a:schemeClr val="tx1"/>
                </a:solidFill>
                <a:sym typeface="Calibri"/>
              </a:rPr>
              <a:t>How can NRIs manage repatriation of funds seamlessly?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908677"/>
              </p:ext>
            </p:extLst>
          </p:nvPr>
        </p:nvGraphicFramePr>
        <p:xfrm>
          <a:off x="367393" y="1811062"/>
          <a:ext cx="8466363" cy="359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121">
                  <a:extLst>
                    <a:ext uri="{9D8B030D-6E8A-4147-A177-3AD203B41FA5}">
                      <a16:colId xmlns:a16="http://schemas.microsoft.com/office/drawing/2014/main" val="1426399323"/>
                    </a:ext>
                  </a:extLst>
                </a:gridCol>
                <a:gridCol w="2822121">
                  <a:extLst>
                    <a:ext uri="{9D8B030D-6E8A-4147-A177-3AD203B41FA5}">
                      <a16:colId xmlns:a16="http://schemas.microsoft.com/office/drawing/2014/main" val="2803227811"/>
                    </a:ext>
                  </a:extLst>
                </a:gridCol>
                <a:gridCol w="2822121">
                  <a:extLst>
                    <a:ext uri="{9D8B030D-6E8A-4147-A177-3AD203B41FA5}">
                      <a16:colId xmlns:a16="http://schemas.microsoft.com/office/drawing/2014/main" val="865899390"/>
                    </a:ext>
                  </a:extLst>
                </a:gridCol>
              </a:tblGrid>
              <a:tr h="6115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Type of investment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Origin of fund</a:t>
                      </a:r>
                      <a:endParaRPr lang="en-IN" sz="2000" b="1" dirty="0" smtClean="0">
                        <a:solidFill>
                          <a:srgbClr val="0033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Mode</a:t>
                      </a:r>
                      <a:r>
                        <a:rPr lang="en-US" sz="2000" b="1" baseline="0" dirty="0" smtClean="0">
                          <a:solidFill>
                            <a:srgbClr val="003399"/>
                          </a:solidFill>
                        </a:rPr>
                        <a:t> of repatriation to Singapore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724134"/>
                  </a:ext>
                </a:extLst>
              </a:tr>
              <a:tr h="611534"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1. Mutual Funds/PMS/Listed Equity</a:t>
                      </a:r>
                      <a:r>
                        <a:rPr lang="en-US" sz="2000" b="1" baseline="0" dirty="0" smtClean="0">
                          <a:solidFill>
                            <a:srgbClr val="003399"/>
                          </a:solidFill>
                        </a:rPr>
                        <a:t> Shares/AIFs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NRE Bank account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Direct international bank transfer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394481"/>
                  </a:ext>
                </a:extLst>
              </a:tr>
              <a:tr h="6115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NRO Bank account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Transfer</a:t>
                      </a:r>
                      <a:r>
                        <a:rPr lang="en-US" sz="2000" b="1" baseline="0" dirty="0" smtClean="0">
                          <a:solidFill>
                            <a:srgbClr val="003399"/>
                          </a:solidFill>
                        </a:rPr>
                        <a:t> process under the US$1 million scheme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638279"/>
                  </a:ext>
                </a:extLst>
              </a:tr>
              <a:tr h="61153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2. Real Estate property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NRO/NRE Bank account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Transfer</a:t>
                      </a:r>
                      <a:r>
                        <a:rPr lang="en-US" sz="2000" b="1" baseline="0" dirty="0" smtClean="0">
                          <a:solidFill>
                            <a:srgbClr val="003399"/>
                          </a:solidFill>
                        </a:rPr>
                        <a:t> process under the US$1 million scheme</a:t>
                      </a:r>
                      <a:endParaRPr lang="en-IN" sz="2000" b="1" dirty="0" smtClean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862668"/>
                  </a:ext>
                </a:extLst>
              </a:tr>
              <a:tr h="792659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3. Unlisted/Pre-IPO</a:t>
                      </a:r>
                      <a:r>
                        <a:rPr lang="en-US" sz="2000" b="1" baseline="0" dirty="0" smtClean="0">
                          <a:solidFill>
                            <a:srgbClr val="003399"/>
                          </a:solidFill>
                        </a:rPr>
                        <a:t> shares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NRO/NRE Bank account</a:t>
                      </a:r>
                      <a:endParaRPr lang="en-IN" sz="2000" b="1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3399"/>
                          </a:solidFill>
                        </a:rPr>
                        <a:t>Transfer</a:t>
                      </a:r>
                      <a:r>
                        <a:rPr lang="en-US" sz="2000" b="1" baseline="0" dirty="0" smtClean="0">
                          <a:solidFill>
                            <a:srgbClr val="003399"/>
                          </a:solidFill>
                        </a:rPr>
                        <a:t> process under the US$1 million scheme</a:t>
                      </a:r>
                      <a:endParaRPr lang="en-IN" sz="2000" b="1" dirty="0" smtClean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61440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9144000" cy="6858000"/>
          </a:xfrm>
          <a:prstGeom prst="rect">
            <a:avLst/>
          </a:prstGeom>
        </p:spPr>
      </p:pic>
      <p:sp>
        <p:nvSpPr>
          <p:cNvPr id="1084" name="Google Shape;1084;p98"/>
          <p:cNvSpPr txBox="1"/>
          <p:nvPr/>
        </p:nvSpPr>
        <p:spPr>
          <a:xfrm>
            <a:off x="49675" y="1004638"/>
            <a:ext cx="8996353" cy="499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20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Real estate investment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may go for </a:t>
            </a:r>
            <a:r>
              <a:rPr lang="en-US" sz="20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significant time correction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which could </a:t>
            </a:r>
            <a:r>
              <a:rPr lang="en-US" sz="20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subside the long term returns.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endParaRPr lang="en-US" sz="2000" b="1" u="sng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20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Liquidity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and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management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of Real Estate continues to be a challenge. </a:t>
            </a:r>
            <a:endParaRPr lang="en-US" sz="2000" dirty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Process of investment, disinvestment and remittance of proceeds requires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efforts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and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time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dirty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Next generation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of most NRIs is not keen to relocate to India and manage the immovable properties.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Real Estate for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self use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of NRI planning or may be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required to relocate to India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on need basis.</a:t>
            </a:r>
            <a:endParaRPr lang="en-US" sz="2000" dirty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Hence, Real Estate is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not a preferred route of investment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vis-à-vis </a:t>
            </a:r>
            <a:r>
              <a:rPr lang="en-US" sz="20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financial assets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for NRI.</a:t>
            </a:r>
          </a:p>
        </p:txBody>
      </p:sp>
      <p:sp>
        <p:nvSpPr>
          <p:cNvPr id="1085" name="Google Shape;1085;p98"/>
          <p:cNvSpPr/>
          <p:nvPr/>
        </p:nvSpPr>
        <p:spPr>
          <a:xfrm>
            <a:off x="-875069" y="101146"/>
            <a:ext cx="9103055" cy="5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Real Estate investment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for NRI in India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CA"/>
        </a:solidFill>
        <a:effectLst/>
      </p:bgPr>
    </p:bg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3445803" y="1801472"/>
            <a:ext cx="772916" cy="665969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86" name="Google Shape;1086;p98"/>
          <p:cNvSpPr txBox="1"/>
          <p:nvPr/>
        </p:nvSpPr>
        <p:spPr>
          <a:xfrm>
            <a:off x="8627" y="-60997"/>
            <a:ext cx="7368194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>
              <a:defRPr lang="en-US"/>
            </a:defPPr>
            <a:lvl1pPr lvl="0" algn="ctr">
              <a:defRPr sz="3600" b="1" i="1">
                <a:solidFill>
                  <a:srgbClr val="61D6FF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sz="4400" i="0" dirty="0" smtClean="0">
                <a:solidFill>
                  <a:schemeClr val="tx1"/>
                </a:solidFill>
                <a:sym typeface="Calibri"/>
              </a:rPr>
              <a:t>About us</a:t>
            </a:r>
            <a:r>
              <a:rPr lang="en-US" sz="4400" i="0" dirty="0" smtClean="0">
                <a:solidFill>
                  <a:schemeClr val="tx1"/>
                </a:solidFill>
                <a:sym typeface="Calibri"/>
              </a:rPr>
              <a:t>….</a:t>
            </a:r>
            <a:endParaRPr lang="en-US" sz="4400" i="0" dirty="0">
              <a:solidFill>
                <a:schemeClr val="tx1"/>
              </a:solidFill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963649"/>
              </p:ext>
            </p:extLst>
          </p:nvPr>
        </p:nvGraphicFramePr>
        <p:xfrm>
          <a:off x="236764" y="860622"/>
          <a:ext cx="8809263" cy="5202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50" y="3027311"/>
            <a:ext cx="2396318" cy="631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7014580">
            <a:off x="5740369" y="1574928"/>
            <a:ext cx="739850" cy="1119053"/>
          </a:xfrm>
          <a:prstGeom prst="triangle">
            <a:avLst/>
          </a:prstGeom>
          <a:solidFill>
            <a:srgbClr val="EC6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7362584" y="3526975"/>
            <a:ext cx="739850" cy="655482"/>
          </a:xfrm>
          <a:prstGeom prst="triangle">
            <a:avLst/>
          </a:prstGeom>
          <a:solidFill>
            <a:srgbClr val="EC6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/>
          <p:cNvSpPr/>
          <p:nvPr/>
        </p:nvSpPr>
        <p:spPr>
          <a:xfrm rot="17371126">
            <a:off x="2596049" y="4389091"/>
            <a:ext cx="739850" cy="1044321"/>
          </a:xfrm>
          <a:prstGeom prst="triangle">
            <a:avLst/>
          </a:prstGeom>
          <a:solidFill>
            <a:srgbClr val="EC6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 rot="16200000">
            <a:off x="5800312" y="4720887"/>
            <a:ext cx="739850" cy="988458"/>
          </a:xfrm>
          <a:prstGeom prst="triangle">
            <a:avLst/>
          </a:prstGeom>
          <a:solidFill>
            <a:srgbClr val="EC6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Isosceles Triangle 13"/>
          <p:cNvSpPr/>
          <p:nvPr/>
        </p:nvSpPr>
        <p:spPr>
          <a:xfrm>
            <a:off x="1051710" y="3350814"/>
            <a:ext cx="739850" cy="658916"/>
          </a:xfrm>
          <a:prstGeom prst="triangle">
            <a:avLst/>
          </a:prstGeom>
          <a:solidFill>
            <a:srgbClr val="EC6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Isosceles Triangle 14"/>
          <p:cNvSpPr/>
          <p:nvPr/>
        </p:nvSpPr>
        <p:spPr>
          <a:xfrm rot="3641197">
            <a:off x="2545559" y="1257353"/>
            <a:ext cx="739850" cy="1119053"/>
          </a:xfrm>
          <a:prstGeom prst="triangle">
            <a:avLst/>
          </a:prstGeom>
          <a:solidFill>
            <a:srgbClr val="EC6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2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85" name="Google Shape;1085;p98"/>
          <p:cNvSpPr/>
          <p:nvPr/>
        </p:nvSpPr>
        <p:spPr>
          <a:xfrm>
            <a:off x="13648" y="96987"/>
            <a:ext cx="9103055" cy="5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Calibri"/>
                <a:ea typeface="Calibri"/>
                <a:cs typeface="Calibri"/>
                <a:sym typeface="Calibri"/>
              </a:rPr>
              <a:t>Our upcoming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corporate house in India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67" y="857249"/>
            <a:ext cx="4494562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98673"/>
            <a:ext cx="911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Do visit us personally at Mumbai, Ahmedabad or Rajkot…..</a:t>
            </a:r>
            <a:endParaRPr lang="en-IN" sz="2400" b="1" i="1" dirty="0"/>
          </a:p>
        </p:txBody>
      </p:sp>
    </p:spTree>
    <p:extLst>
      <p:ext uri="{BB962C8B-B14F-4D97-AF65-F5344CB8AC3E}">
        <p14:creationId xmlns:p14="http://schemas.microsoft.com/office/powerpoint/2010/main" val="35797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84" name="Google Shape;1084;p98"/>
          <p:cNvSpPr txBox="1"/>
          <p:nvPr/>
        </p:nvSpPr>
        <p:spPr>
          <a:xfrm>
            <a:off x="49675" y="1681500"/>
            <a:ext cx="8996353" cy="345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Ms. </a:t>
            </a:r>
            <a:r>
              <a:rPr lang="en-US" sz="2000" b="1" dirty="0" err="1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Ayushi</a:t>
            </a:r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Kothari</a:t>
            </a:r>
          </a:p>
          <a:p>
            <a:pPr lvl="0" algn="just"/>
            <a:r>
              <a:rPr lang="en-US" sz="20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	M. Com., CA Inter, 8+ years experience in SG Financial System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Mr. </a:t>
            </a:r>
            <a:r>
              <a:rPr lang="en-US" sz="2000" b="1" dirty="0" err="1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Deepesh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Kothari</a:t>
            </a: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lvl="0" algn="just"/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	10+ Years experience 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as a 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Marketing professional in SG Corporate System.</a:t>
            </a:r>
          </a:p>
          <a:p>
            <a:pPr lvl="0" algn="just"/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Contact number - +65 8141 1632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Second Webinar of the series on the 6</a:t>
            </a:r>
            <a:r>
              <a:rPr lang="en-US" sz="2000" b="1" baseline="30000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th</a:t>
            </a: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of April, 2024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Feedback for your topics of interest….</a:t>
            </a: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1085" name="Google Shape;1085;p98"/>
          <p:cNvSpPr/>
          <p:nvPr/>
        </p:nvSpPr>
        <p:spPr>
          <a:xfrm>
            <a:off x="13648" y="885559"/>
            <a:ext cx="9103055" cy="5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Representatives in Singapore</a:t>
            </a:r>
            <a:endParaRPr sz="3200" b="1" u="sng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7" name="Google Shape;1086;p98"/>
          <p:cNvSpPr txBox="1"/>
          <p:nvPr/>
        </p:nvSpPr>
        <p:spPr>
          <a:xfrm>
            <a:off x="8627" y="-60997"/>
            <a:ext cx="7368194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>
              <a:defRPr lang="en-US"/>
            </a:defPPr>
            <a:lvl1pPr lvl="0" algn="ctr">
              <a:defRPr sz="3600" b="1" i="1">
                <a:solidFill>
                  <a:srgbClr val="61D6FF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sz="4400" i="0" dirty="0" smtClean="0">
                <a:solidFill>
                  <a:schemeClr val="tx1"/>
                </a:solidFill>
                <a:sym typeface="Calibri"/>
              </a:rPr>
              <a:t>About us</a:t>
            </a:r>
            <a:r>
              <a:rPr lang="en-US" sz="4400" i="0" dirty="0" smtClean="0">
                <a:solidFill>
                  <a:schemeClr val="tx1"/>
                </a:solidFill>
                <a:sym typeface="Calibri"/>
              </a:rPr>
              <a:t>….</a:t>
            </a:r>
            <a:endParaRPr lang="en-US" sz="4400" i="0" dirty="0">
              <a:solidFill>
                <a:schemeClr val="tx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5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4506" y="-15558"/>
            <a:ext cx="737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Disclaimer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980;p58">
            <a:extLst>
              <a:ext uri="{FF2B5EF4-FFF2-40B4-BE49-F238E27FC236}">
                <a16:creationId xmlns:a16="http://schemas.microsoft.com/office/drawing/2014/main" id="{C03D5959-B293-45E1-A396-BC26DF4DD772}"/>
              </a:ext>
            </a:extLst>
          </p:cNvPr>
          <p:cNvSpPr txBox="1"/>
          <p:nvPr/>
        </p:nvSpPr>
        <p:spPr>
          <a:xfrm>
            <a:off x="14252" y="817539"/>
            <a:ext cx="9103372" cy="487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This Presentation contains </a:t>
            </a:r>
            <a:r>
              <a:rPr lang="en-US" sz="2400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personal views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of the Speakers Mr. Daxesh Kothari &amp; CA. </a:t>
            </a:r>
            <a:r>
              <a:rPr lang="en-US" sz="2400" b="1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Rajit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Kothari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on the respective subjects. The </a:t>
            </a:r>
            <a:r>
              <a:rPr lang="en-US" sz="24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speakers and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the company </a:t>
            </a:r>
            <a:r>
              <a:rPr lang="en-US" sz="2400" b="1" dirty="0" err="1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Ashutosh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Financial Services P. Ltd. does not purport give any professional investment </a:t>
            </a:r>
            <a:r>
              <a:rPr lang="en-US" sz="24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advice.  Financial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Products are subject to related risks and one should read the offer documents carefully before acting on it.</a:t>
            </a:r>
            <a:endParaRPr sz="24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/>
            </a:r>
            <a:b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This Presentation may contain </a:t>
            </a:r>
            <a:r>
              <a:rPr lang="en-US" sz="2400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references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wherever possible, website links, regulations or other policy materials.  The information provided, is only intended to be a general summary.  All information in this presentation, including charts, examples and other website references, may be used for any purpose only after </a:t>
            </a:r>
            <a:r>
              <a:rPr lang="en-US" sz="2400" b="1" u="sng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appropriate professional advice.</a:t>
            </a:r>
            <a:endParaRPr sz="2400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4506" y="-15558"/>
            <a:ext cx="251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Thank you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68412"/>
            <a:ext cx="9144000" cy="5188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0507" y="7058"/>
            <a:ext cx="288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Questions ?</a:t>
            </a:r>
            <a:endParaRPr lang="en-IN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" y="790969"/>
            <a:ext cx="8990079" cy="5316115"/>
          </a:xfrm>
          <a:prstGeom prst="rect">
            <a:avLst/>
          </a:prstGeom>
          <a:ln w="19050">
            <a:solidFill>
              <a:srgbClr val="9E2600"/>
            </a:solidFill>
          </a:ln>
        </p:spPr>
      </p:pic>
    </p:spTree>
    <p:extLst>
      <p:ext uri="{BB962C8B-B14F-4D97-AF65-F5344CB8AC3E}">
        <p14:creationId xmlns:p14="http://schemas.microsoft.com/office/powerpoint/2010/main" val="14746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4507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sp>
        <p:nvSpPr>
          <p:cNvPr id="8" name="Google Shape;815;p70"/>
          <p:cNvSpPr txBox="1"/>
          <p:nvPr/>
        </p:nvSpPr>
        <p:spPr>
          <a:xfrm>
            <a:off x="6626" y="727768"/>
            <a:ext cx="8895425" cy="542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32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Democratic </a:t>
            </a:r>
            <a:r>
              <a:rPr lang="en-GB" sz="32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governance </a:t>
            </a:r>
            <a:endParaRPr lang="en-GB" sz="24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1" algn="just"/>
            <a:endParaRPr lang="en-GB" sz="20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GB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Strong</a:t>
            </a: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stable</a:t>
            </a:r>
            <a:r>
              <a:rPr lang="en-GB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government.</a:t>
            </a:r>
          </a:p>
          <a:p>
            <a:pPr marL="342900" lvl="1" algn="just"/>
            <a:endParaRPr lang="en-GB" sz="20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GB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Constructive </a:t>
            </a:r>
            <a:r>
              <a:rPr lang="en-GB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tax </a:t>
            </a:r>
            <a:r>
              <a:rPr lang="en-GB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reforms</a:t>
            </a: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(Direct &amp; Indirect Taxes IBC) </a:t>
            </a:r>
            <a:r>
              <a:rPr lang="en-GB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GB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business oriented policy </a:t>
            </a:r>
            <a:r>
              <a:rPr lang="en-GB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framework.</a:t>
            </a:r>
          </a:p>
          <a:p>
            <a:pPr marL="342900" lvl="1" algn="just"/>
            <a:endParaRPr lang="en-GB" sz="20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Transparency </a:t>
            </a:r>
            <a:r>
              <a:rPr lang="en-GB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and efficiency of </a:t>
            </a:r>
            <a:r>
              <a:rPr lang="en-GB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capital markets.</a:t>
            </a:r>
          </a:p>
          <a:p>
            <a:pPr marL="342900" lvl="1" algn="just"/>
            <a:endParaRPr lang="en-GB" sz="20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Independence </a:t>
            </a:r>
            <a:r>
              <a:rPr lang="en-GB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and productivity of </a:t>
            </a:r>
            <a:r>
              <a:rPr lang="en-GB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public sector.</a:t>
            </a:r>
            <a:r>
              <a:rPr lang="en-GB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lvl="1" algn="just"/>
            <a:endParaRPr lang="en-GB" sz="20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GB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Quality of regulator</a:t>
            </a: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for Banking (RBI) Capital Markets (SEBI) and Insurance (IRDA).</a:t>
            </a:r>
          </a:p>
          <a:p>
            <a:pPr marL="342900" lvl="1" algn="just"/>
            <a:endParaRPr lang="en-GB" sz="2000" b="1" dirty="0" smtClean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Independence of </a:t>
            </a:r>
            <a:r>
              <a:rPr lang="en-GB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Judiciary</a:t>
            </a:r>
            <a:r>
              <a:rPr lang="en-GB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GB" sz="24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250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sp>
        <p:nvSpPr>
          <p:cNvPr id="8" name="Google Shape;815;p70"/>
          <p:cNvSpPr txBox="1"/>
          <p:nvPr/>
        </p:nvSpPr>
        <p:spPr>
          <a:xfrm>
            <a:off x="53043" y="722017"/>
            <a:ext cx="8895425" cy="557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Geopolitical might</a:t>
            </a:r>
          </a:p>
          <a:p>
            <a:pPr marL="342900" lvl="1" algn="just"/>
            <a:endParaRPr lang="en-US" sz="900" b="1" u="sng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2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Diplomatically </a:t>
            </a:r>
            <a:r>
              <a:rPr lang="en-US" sz="22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connected</a:t>
            </a:r>
            <a:r>
              <a:rPr lang="en-US" sz="22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, yet not aligned to powers.</a:t>
            </a:r>
          </a:p>
          <a:p>
            <a:pPr marL="342900" lvl="1" algn="just"/>
            <a:endParaRPr lang="en-US" sz="900" b="1" u="sng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2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Strategical </a:t>
            </a:r>
            <a:r>
              <a:rPr lang="en-US" sz="22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positioning</a:t>
            </a:r>
            <a:r>
              <a:rPr lang="en-US" sz="22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for own economic interests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1" algn="just"/>
            <a:endParaRPr lang="en-US" sz="900" b="1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Infrastructure 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buildup</a:t>
            </a:r>
          </a:p>
          <a:p>
            <a:pPr algn="just"/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2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Country wide development</a:t>
            </a:r>
            <a:r>
              <a:rPr lang="en-US" sz="22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with billions of dollars of investments into railway, road network and aviation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1" algn="just"/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Make in India, Make for the 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World</a:t>
            </a:r>
            <a:r>
              <a:rPr lang="en-US" sz="22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-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return </a:t>
            </a:r>
            <a:r>
              <a:rPr lang="en-US" sz="22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of manufacturing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to India</a:t>
            </a:r>
          </a:p>
          <a:p>
            <a:pPr algn="just"/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2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Offshoring gains</a:t>
            </a:r>
            <a:r>
              <a:rPr lang="en-US" sz="22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– Shifting of manufacturing from China (China + 1 strategy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).</a:t>
            </a:r>
          </a:p>
          <a:p>
            <a:pPr marL="342900" lvl="1" algn="just"/>
            <a:endParaRPr lang="en-US" sz="900" b="1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Inclusive </a:t>
            </a:r>
            <a:r>
              <a:rPr lang="en-US" sz="22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growth creation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of </a:t>
            </a:r>
            <a:r>
              <a:rPr lang="en-US" sz="22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blue collar jobs.</a:t>
            </a:r>
          </a:p>
          <a:p>
            <a:pPr marL="342900" lvl="1" algn="just"/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27063" lvl="1" indent="-284163" algn="just">
              <a:buFont typeface="Wingdings" panose="05000000000000000000" pitchFamily="2" charset="2"/>
              <a:buChar char="§"/>
            </a:pPr>
            <a:r>
              <a:rPr lang="en-US" sz="22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Indian exports</a:t>
            </a:r>
            <a:r>
              <a:rPr lang="en-US" sz="22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crossing US$ 450 billion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342900" lvl="1" algn="just"/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27063" lvl="1" indent="-284163" algn="just">
              <a:buFont typeface="Wingdings" panose="05000000000000000000" pitchFamily="2" charset="2"/>
              <a:buChar char="§"/>
            </a:pPr>
            <a:r>
              <a:rPr lang="en-US" sz="22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Robust capex cycle</a:t>
            </a:r>
            <a:r>
              <a:rPr lang="en-US" sz="22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by private </a:t>
            </a:r>
            <a:r>
              <a:rPr lang="en-US" sz="22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sector.</a:t>
            </a:r>
            <a:endParaRPr lang="en-US" sz="22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4507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sp>
        <p:nvSpPr>
          <p:cNvPr id="8" name="Google Shape;815;p70"/>
          <p:cNvSpPr txBox="1"/>
          <p:nvPr/>
        </p:nvSpPr>
        <p:spPr>
          <a:xfrm>
            <a:off x="53043" y="687511"/>
            <a:ext cx="8895425" cy="560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Demographic dividend </a:t>
            </a:r>
            <a:endParaRPr lang="en-US" sz="2400" b="1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algn="just"/>
            <a:r>
              <a:rPr lang="en-US" sz="9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</a:t>
            </a:r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Population of nearly 1.5 </a:t>
            </a:r>
            <a:r>
              <a:rPr lang="en-US" sz="2400" b="1" u="sng" dirty="0" err="1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bn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with 47% under the age of 25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!</a:t>
            </a:r>
          </a:p>
          <a:p>
            <a:pPr marL="342900" lvl="1" algn="just"/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Largest young workforce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– English speaking, skilled and well educated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Consumption 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boost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Fastest growing consumer market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in the world with $2000+ per capita income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Major shift from </a:t>
            </a:r>
            <a:r>
              <a:rPr lang="en-US" sz="24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unorganized to organized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players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  <a:endParaRPr lang="en-US" sz="2200" b="1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342900" lvl="1" algn="just"/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Digitization and </a:t>
            </a:r>
            <a:r>
              <a:rPr lang="en-US" sz="2400" b="1" dirty="0" err="1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financialization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of the economy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428625" indent="-428625" algn="just">
              <a:buFont typeface="Wingdings" panose="05000000000000000000" pitchFamily="2" charset="2"/>
              <a:buChar char="ü"/>
            </a:pPr>
            <a:endParaRPr lang="en-US" sz="9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Highest number of </a:t>
            </a:r>
            <a:r>
              <a:rPr lang="en-US" sz="24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UPI transactions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and </a:t>
            </a:r>
            <a:r>
              <a:rPr lang="en-US" sz="2400" b="1" u="sng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second highest internet user base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in the world.</a:t>
            </a:r>
          </a:p>
          <a:p>
            <a:pPr marL="342900" lvl="1" algn="just"/>
            <a:endParaRPr lang="en-US" sz="900" b="1" u="sng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Domestic </a:t>
            </a:r>
            <a:r>
              <a:rPr lang="en-US" sz="2400" b="1" u="sng" dirty="0" err="1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financialization</a:t>
            </a:r>
            <a:r>
              <a:rPr lang="en-US" sz="2400" b="1" dirty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overshadowing foreign inflows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.</a:t>
            </a:r>
            <a:endParaRPr lang="en-US" sz="24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4507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sp>
        <p:nvSpPr>
          <p:cNvPr id="8" name="Google Shape;815;p70"/>
          <p:cNvSpPr txBox="1"/>
          <p:nvPr/>
        </p:nvSpPr>
        <p:spPr>
          <a:xfrm>
            <a:off x="53043" y="799650"/>
            <a:ext cx="8987440" cy="560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What can go wrong </a:t>
            </a:r>
            <a:r>
              <a:rPr lang="en-US" sz="2400" b="1" i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for </a:t>
            </a:r>
            <a:r>
              <a:rPr lang="en-US" sz="2400" b="1" i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India ?</a:t>
            </a:r>
          </a:p>
          <a:p>
            <a:pPr algn="just"/>
            <a:endParaRPr lang="en-US" sz="24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804863" indent="-355600" algn="just">
              <a:buFont typeface="+mj-lt"/>
              <a:buAutoNum type="arabicPeriod"/>
            </a:pP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Government 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not getting elected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with strong 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majority</a:t>
            </a:r>
            <a:endParaRPr lang="en-US" sz="2400" b="1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1163638" indent="-3556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Slim chance</a:t>
            </a:r>
          </a:p>
          <a:p>
            <a:pPr marL="1163638" indent="-3556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Deep institutional frame work in place</a:t>
            </a:r>
          </a:p>
          <a:p>
            <a:pPr marL="808038" algn="just"/>
            <a:endParaRPr lang="en-US" sz="2400" b="1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906463" indent="-457200" algn="just">
              <a:buAutoNum type="arabicPeriod" startAt="2"/>
            </a:pP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Present leadership not in power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on account of age, 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health, 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etc.</a:t>
            </a:r>
          </a:p>
          <a:p>
            <a:pPr marL="1163638" indent="-3556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Bar of expectations raised too high.</a:t>
            </a:r>
          </a:p>
          <a:p>
            <a:pPr marL="1163638" indent="-3556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Changes not easily reversible. </a:t>
            </a:r>
          </a:p>
          <a:p>
            <a:pPr marL="808038" algn="just"/>
            <a:endParaRPr lang="en-US" sz="2400" b="1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49263" algn="just"/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3.	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High valuations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of Indian 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Stock Market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&amp; 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Real 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Estate</a:t>
            </a:r>
            <a:endParaRPr lang="en-US" sz="2400" b="1" u="sng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1163638" indent="-3556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Growth markets command premiums. </a:t>
            </a:r>
          </a:p>
          <a:p>
            <a:pPr marL="1163638" indent="-3556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Averaging of cost by making investments in a calibrated matter over a period of time.</a:t>
            </a:r>
          </a:p>
          <a:p>
            <a:pPr marL="804863" indent="-355600" algn="just">
              <a:buFont typeface="+mj-lt"/>
              <a:buAutoNum type="arabicPeriod"/>
            </a:pPr>
            <a:endParaRPr lang="en-US" sz="24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4507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sp>
        <p:nvSpPr>
          <p:cNvPr id="8" name="Google Shape;815;p70"/>
          <p:cNvSpPr txBox="1"/>
          <p:nvPr/>
        </p:nvSpPr>
        <p:spPr>
          <a:xfrm>
            <a:off x="6626" y="929050"/>
            <a:ext cx="8895425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What can go wrong </a:t>
            </a:r>
            <a:r>
              <a:rPr lang="en-US" sz="2400" b="1" i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for </a:t>
            </a:r>
            <a:r>
              <a:rPr lang="en-US" sz="2400" b="1" i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India ?</a:t>
            </a:r>
          </a:p>
          <a:p>
            <a:pPr algn="just"/>
            <a:endParaRPr lang="en-US" sz="24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898525" indent="-449263" algn="just"/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4.	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Corporate 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governance</a:t>
            </a:r>
            <a:endParaRPr lang="en-US" sz="2400" b="1" u="sng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1163638" indent="-3556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Strong regulations.</a:t>
            </a:r>
          </a:p>
          <a:p>
            <a:pPr marL="1163638" indent="-3556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Availability of information &amp; research.</a:t>
            </a:r>
          </a:p>
          <a:p>
            <a:pPr marL="808038" algn="just"/>
            <a:endParaRPr lang="en-US" sz="2400" b="1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449263" algn="just"/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5.	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Depreciation of 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the Indian Rupee</a:t>
            </a:r>
            <a:endParaRPr lang="en-US" sz="2400" b="1" u="sng" dirty="0" smtClean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  <a:p>
            <a:pPr marL="1163638" indent="-355600" algn="just"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Very calibrated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depreciation in last 10 years.</a:t>
            </a:r>
          </a:p>
          <a:p>
            <a:pPr marL="1163638" indent="-355600" algn="just"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Depreciation in future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expected to be 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quite </a:t>
            </a:r>
            <a:r>
              <a:rPr lang="en-US" sz="2400" b="1" u="sng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limited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 </a:t>
            </a:r>
            <a:b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</a:b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- chances </a:t>
            </a:r>
            <a:r>
              <a:rPr lang="en-US" sz="2400" b="1" dirty="0" smtClean="0">
                <a:solidFill>
                  <a:srgbClr val="003399"/>
                </a:solidFill>
                <a:ea typeface="Calibri"/>
                <a:cs typeface="Calibri"/>
                <a:sym typeface="Calibri"/>
              </a:rPr>
              <a:t>of appreciation.</a:t>
            </a:r>
            <a:endParaRPr lang="en-US" sz="2400" b="1" dirty="0">
              <a:solidFill>
                <a:srgbClr val="003399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2;p7" descr="E:\Presenttion for NRIs - Dec - 2018\world map-10.jpg"/>
          <p:cNvPicPr preferRelativeResize="0"/>
          <p:nvPr/>
        </p:nvPicPr>
        <p:blipFill rotWithShape="1">
          <a:blip r:embed="rId2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3956" b="13540"/>
          <a:stretch/>
        </p:blipFill>
        <p:spPr>
          <a:xfrm>
            <a:off x="0" y="0"/>
            <a:ext cx="9144000" cy="691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733"/>
            <a:ext cx="9144000" cy="65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001" y="-15558"/>
            <a:ext cx="930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Current Indian investing </a:t>
            </a:r>
            <a:r>
              <a:rPr lang="en-IN" sz="4000" b="1" dirty="0" smtClean="0"/>
              <a:t>landscape</a:t>
            </a:r>
            <a:endParaRPr lang="en-IN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6855" y="6288150"/>
            <a:ext cx="674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9E2600"/>
                </a:solidFill>
              </a:rPr>
              <a:t>Investment opportunities in New Age India  </a:t>
            </a:r>
            <a:endParaRPr lang="en-IN" sz="2800" b="1" dirty="0">
              <a:solidFill>
                <a:srgbClr val="9E2600"/>
              </a:solidFill>
            </a:endParaRPr>
          </a:p>
        </p:txBody>
      </p:sp>
      <p:sp>
        <p:nvSpPr>
          <p:cNvPr id="11" name="Google Shape;1084;p98"/>
          <p:cNvSpPr txBox="1"/>
          <p:nvPr/>
        </p:nvSpPr>
        <p:spPr>
          <a:xfrm>
            <a:off x="410965" y="3868331"/>
            <a:ext cx="8585387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Clr>
                <a:schemeClr val="lt1"/>
              </a:buClr>
              <a:buSzPts val="3200"/>
            </a:pPr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Depreciation of currency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on account of two 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factors:</a:t>
            </a:r>
          </a:p>
          <a:p>
            <a:pPr marL="342900" lvl="1" algn="just">
              <a:buClr>
                <a:schemeClr val="lt1"/>
              </a:buClr>
              <a:buSzPts val="3200"/>
            </a:pP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fund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inflows and outflows.</a:t>
            </a:r>
          </a:p>
          <a:p>
            <a:pPr marL="342900" lvl="1" algn="just">
              <a:buClr>
                <a:schemeClr val="lt1"/>
              </a:buClr>
              <a:buSzPts val="3200"/>
            </a:pP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	   </a:t>
            </a:r>
            <a:r>
              <a:rPr lang="en-US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Inflation </a:t>
            </a:r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differential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between the two economies.</a:t>
            </a:r>
          </a:p>
          <a:p>
            <a:pPr algn="just">
              <a:buClr>
                <a:schemeClr val="lt1"/>
              </a:buClr>
              <a:buSzPts val="3200"/>
            </a:pPr>
            <a:endParaRPr lang="en-US" sz="24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lt1"/>
              </a:buClr>
              <a:buSzPts val="3200"/>
            </a:pPr>
            <a:r>
              <a:rPr lang="en-US" sz="2400" b="1" u="sng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fund flows beginning to improve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through FII financial 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investments 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as well as FDI structured investments in 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India.</a:t>
            </a:r>
            <a:endParaRPr sz="24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24;p71"/>
          <p:cNvSpPr txBox="1"/>
          <p:nvPr/>
        </p:nvSpPr>
        <p:spPr>
          <a:xfrm>
            <a:off x="114295" y="1043353"/>
            <a:ext cx="9029705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2.77% </a:t>
            </a:r>
            <a:r>
              <a:rPr lang="en-US" sz="2400" b="1" i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depreciation CAGR in 7 </a:t>
            </a:r>
            <a:r>
              <a:rPr lang="en-US" sz="2400" b="1" i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(Change from 31-12-2016 to 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10-03-2024</a:t>
            </a:r>
            <a:r>
              <a:rPr lang="en-US" sz="2400" b="1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 dirty="0">
              <a:solidFill>
                <a:srgbClr val="0033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60;p84"/>
          <p:cNvSpPr txBox="1"/>
          <p:nvPr/>
        </p:nvSpPr>
        <p:spPr>
          <a:xfrm>
            <a:off x="-64168" y="707886"/>
            <a:ext cx="914400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Depreciation of INR against the foreign currencies in the times to come</a:t>
            </a:r>
            <a:endParaRPr sz="2400" u="sng" dirty="0">
              <a:solidFill>
                <a:srgbClr val="003399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41406"/>
              </p:ext>
            </p:extLst>
          </p:nvPr>
        </p:nvGraphicFramePr>
        <p:xfrm>
          <a:off x="141746" y="1917827"/>
          <a:ext cx="8844732" cy="1968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860">
                  <a:extLst>
                    <a:ext uri="{9D8B030D-6E8A-4147-A177-3AD203B41FA5}">
                      <a16:colId xmlns:a16="http://schemas.microsoft.com/office/drawing/2014/main" val="3917432034"/>
                    </a:ext>
                  </a:extLst>
                </a:gridCol>
                <a:gridCol w="949087">
                  <a:extLst>
                    <a:ext uri="{9D8B030D-6E8A-4147-A177-3AD203B41FA5}">
                      <a16:colId xmlns:a16="http://schemas.microsoft.com/office/drawing/2014/main" val="2044811179"/>
                    </a:ext>
                  </a:extLst>
                </a:gridCol>
                <a:gridCol w="702023">
                  <a:extLst>
                    <a:ext uri="{9D8B030D-6E8A-4147-A177-3AD203B41FA5}">
                      <a16:colId xmlns:a16="http://schemas.microsoft.com/office/drawing/2014/main" val="2794587790"/>
                    </a:ext>
                  </a:extLst>
                </a:gridCol>
                <a:gridCol w="873105">
                  <a:extLst>
                    <a:ext uri="{9D8B030D-6E8A-4147-A177-3AD203B41FA5}">
                      <a16:colId xmlns:a16="http://schemas.microsoft.com/office/drawing/2014/main" val="793449669"/>
                    </a:ext>
                  </a:extLst>
                </a:gridCol>
                <a:gridCol w="616963">
                  <a:extLst>
                    <a:ext uri="{9D8B030D-6E8A-4147-A177-3AD203B41FA5}">
                      <a16:colId xmlns:a16="http://schemas.microsoft.com/office/drawing/2014/main" val="3414099003"/>
                    </a:ext>
                  </a:extLst>
                </a:gridCol>
                <a:gridCol w="837709">
                  <a:extLst>
                    <a:ext uri="{9D8B030D-6E8A-4147-A177-3AD203B41FA5}">
                      <a16:colId xmlns:a16="http://schemas.microsoft.com/office/drawing/2014/main" val="3967193574"/>
                    </a:ext>
                  </a:extLst>
                </a:gridCol>
                <a:gridCol w="616963">
                  <a:extLst>
                    <a:ext uri="{9D8B030D-6E8A-4147-A177-3AD203B41FA5}">
                      <a16:colId xmlns:a16="http://schemas.microsoft.com/office/drawing/2014/main" val="3903648823"/>
                    </a:ext>
                  </a:extLst>
                </a:gridCol>
                <a:gridCol w="725621">
                  <a:extLst>
                    <a:ext uri="{9D8B030D-6E8A-4147-A177-3AD203B41FA5}">
                      <a16:colId xmlns:a16="http://schemas.microsoft.com/office/drawing/2014/main" val="2888284785"/>
                    </a:ext>
                  </a:extLst>
                </a:gridCol>
                <a:gridCol w="616963">
                  <a:extLst>
                    <a:ext uri="{9D8B030D-6E8A-4147-A177-3AD203B41FA5}">
                      <a16:colId xmlns:a16="http://schemas.microsoft.com/office/drawing/2014/main" val="3576485221"/>
                    </a:ext>
                  </a:extLst>
                </a:gridCol>
                <a:gridCol w="1073683">
                  <a:extLst>
                    <a:ext uri="{9D8B030D-6E8A-4147-A177-3AD203B41FA5}">
                      <a16:colId xmlns:a16="http://schemas.microsoft.com/office/drawing/2014/main" val="4160204285"/>
                    </a:ext>
                  </a:extLst>
                </a:gridCol>
                <a:gridCol w="1029755">
                  <a:extLst>
                    <a:ext uri="{9D8B030D-6E8A-4147-A177-3AD203B41FA5}">
                      <a16:colId xmlns:a16="http://schemas.microsoft.com/office/drawing/2014/main" val="3547826552"/>
                    </a:ext>
                  </a:extLst>
                </a:gridCol>
              </a:tblGrid>
              <a:tr h="53691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Activity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2016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2017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2018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2019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2020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2021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2022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2023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10 Mar </a:t>
                      </a:r>
                    </a:p>
                    <a:p>
                      <a:pPr algn="ctr" fontAlgn="ctr"/>
                      <a:r>
                        <a:rPr lang="en-IN" sz="19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2024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CAGR </a:t>
                      </a:r>
                      <a:r>
                        <a:rPr lang="en-GB" sz="19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till date </a:t>
                      </a:r>
                      <a:endParaRPr lang="en-GB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677073"/>
                  </a:ext>
                </a:extLst>
              </a:tr>
              <a:tr h="3194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 USD TO INR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67.96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>
                          <a:solidFill>
                            <a:srgbClr val="003399"/>
                          </a:solidFill>
                          <a:effectLst/>
                        </a:rPr>
                        <a:t>63.84</a:t>
                      </a:r>
                      <a:endParaRPr lang="en-IN" sz="19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69.57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>
                          <a:solidFill>
                            <a:srgbClr val="003399"/>
                          </a:solidFill>
                          <a:effectLst/>
                        </a:rPr>
                        <a:t>71.36</a:t>
                      </a:r>
                      <a:endParaRPr lang="en-IN" sz="19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>
                          <a:solidFill>
                            <a:srgbClr val="003399"/>
                          </a:solidFill>
                          <a:effectLst/>
                        </a:rPr>
                        <a:t>73.05</a:t>
                      </a:r>
                      <a:endParaRPr lang="en-IN" sz="19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>
                          <a:solidFill>
                            <a:srgbClr val="003399"/>
                          </a:solidFill>
                          <a:effectLst/>
                        </a:rPr>
                        <a:t>74.49</a:t>
                      </a:r>
                      <a:endParaRPr lang="en-IN" sz="19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>
                          <a:solidFill>
                            <a:srgbClr val="003399"/>
                          </a:solidFill>
                          <a:effectLst/>
                        </a:rPr>
                        <a:t>82.75</a:t>
                      </a:r>
                      <a:endParaRPr lang="en-IN" sz="19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83.19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82.74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2.77%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85865"/>
                  </a:ext>
                </a:extLst>
              </a:tr>
              <a:tr h="3194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1 SGD TO INR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46.92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>
                          <a:solidFill>
                            <a:srgbClr val="003399"/>
                          </a:solidFill>
                          <a:effectLst/>
                        </a:rPr>
                        <a:t>47.73</a:t>
                      </a:r>
                      <a:endParaRPr lang="en-IN" sz="19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51.04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>
                          <a:solidFill>
                            <a:srgbClr val="003399"/>
                          </a:solidFill>
                          <a:effectLst/>
                        </a:rPr>
                        <a:t>53.03</a:t>
                      </a:r>
                      <a:endParaRPr lang="en-IN" sz="19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>
                          <a:solidFill>
                            <a:srgbClr val="003399"/>
                          </a:solidFill>
                          <a:effectLst/>
                        </a:rPr>
                        <a:t>55.26</a:t>
                      </a:r>
                      <a:endParaRPr lang="en-IN" sz="19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>
                          <a:solidFill>
                            <a:srgbClr val="003399"/>
                          </a:solidFill>
                          <a:effectLst/>
                        </a:rPr>
                        <a:t>55.18</a:t>
                      </a:r>
                      <a:endParaRPr lang="en-IN" sz="19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61.72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>
                          <a:solidFill>
                            <a:srgbClr val="003399"/>
                          </a:solidFill>
                          <a:effectLst/>
                        </a:rPr>
                        <a:t>63.02</a:t>
                      </a:r>
                      <a:endParaRPr lang="en-IN" sz="1900" b="1" i="0" u="none" strike="noStrike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62.13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3.98%</a:t>
                      </a:r>
                      <a:endParaRPr lang="en-IN" sz="19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61040"/>
                  </a:ext>
                </a:extLst>
              </a:tr>
              <a:tr h="170023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IN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Source - https://in.investing.com/currencies/sgd-inr-historical-data?end_date=1710477750&amp;st_date=1455388200</a:t>
                      </a:r>
                      <a:endParaRPr lang="en-IN" sz="1400" b="1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5" marR="4475" marT="4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06964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6626" y="671835"/>
            <a:ext cx="7320373" cy="5593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94" y="3461"/>
            <a:ext cx="1775806" cy="688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003" y="3867559"/>
            <a:ext cx="37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3200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56" y="5299095"/>
            <a:ext cx="37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3200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968" y="4254561"/>
            <a:ext cx="37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395" y="4576482"/>
            <a:ext cx="37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rgbClr val="00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3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2674</Words>
  <Application>Microsoft Office PowerPoint</Application>
  <PresentationFormat>On-screen Show (4:3)</PresentationFormat>
  <Paragraphs>745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Noto Sans Symbols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Indian Investments Summary</vt:lpstr>
      <vt:lpstr>PowerPoint Presentation</vt:lpstr>
      <vt:lpstr>Snapshot of the user-friendly investing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Daxesh Kothari</dc:creator>
  <cp:lastModifiedBy>rajit.kothari</cp:lastModifiedBy>
  <cp:revision>185</cp:revision>
  <dcterms:created xsi:type="dcterms:W3CDTF">2024-03-15T03:47:32Z</dcterms:created>
  <dcterms:modified xsi:type="dcterms:W3CDTF">2024-03-15T19:23:57Z</dcterms:modified>
</cp:coreProperties>
</file>